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9" r:id="rId15"/>
    <p:sldId id="370" r:id="rId16"/>
    <p:sldId id="366" r:id="rId17"/>
    <p:sldId id="324" r:id="rId18"/>
    <p:sldId id="371" r:id="rId19"/>
    <p:sldId id="361" r:id="rId20"/>
    <p:sldId id="372"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1901"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110" d="100"/>
          <a:sy n="110" d="100"/>
        </p:scale>
        <p:origin x="1428" y="-6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0-15T13:26:19.735" idx="10">
    <p:pos x="5770" y="0"/>
    <p:text>Replace background image with younger kids.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sv-S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sv-S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Följande avsnitt är avsett att förklara vad kodning är för barn i åldrarna 5–10 år. Vi rekommenderar att du planerar in 60 minuter för den här aktiviteten. Du kan korta ner tiden för yngre deltagare. </a:t>
            </a:r>
            <a:endParaRPr lang="sv-SE" b="1" u="sng" dirty="0"/>
          </a:p>
          <a:p>
            <a:endParaRPr lang="sv-SE" b="1" u="sng" dirty="0"/>
          </a:p>
          <a:p>
            <a:r>
              <a:rPr lang="sv-SE" b="1" u="sng" dirty="0"/>
              <a:t>EXEMPELMANUS: </a:t>
            </a:r>
          </a:p>
          <a:p>
            <a:endParaRPr lang="sv-SE" b="1" u="sng" dirty="0"/>
          </a:p>
          <a:p>
            <a:pPr>
              <a:defRPr/>
            </a:pPr>
            <a:r>
              <a:rPr lang="sv-SE" dirty="0"/>
              <a:t>”</a:t>
            </a:r>
            <a:r>
              <a:rPr lang="sv-SE" b="0" u="none" dirty="0"/>
              <a:t>Hej allihop</a:t>
            </a:r>
            <a:r>
              <a:rPr lang="sv-SE" kern="1200" dirty="0">
                <a:effectLst/>
                <a:latin typeface="+mn-lt"/>
              </a:rPr>
              <a:t>! Jag heter &lt;namn&gt; och kommer från &lt;organisation&gt;. </a:t>
            </a:r>
            <a:r>
              <a:rPr lang="sv-SE" b="0" u="none" dirty="0"/>
              <a:t>Idag kommer vi att titta på Hour of Code</a:t>
            </a:r>
            <a:r>
              <a:rPr lang="sv-SE" b="0" u="none" baseline="30000" dirty="0"/>
              <a:t>TM</a:t>
            </a:r>
            <a:r>
              <a:rPr lang="sv-SE" b="0" u="none" dirty="0"/>
              <a:t> med Minecraft. </a:t>
            </a:r>
            <a:r>
              <a:rPr lang="sv-SE" kern="1200" dirty="0">
                <a:effectLst/>
                <a:latin typeface="+mn-lt"/>
              </a:rPr>
              <a:t>Hour of Code</a:t>
            </a:r>
            <a:r>
              <a:rPr lang="sv-SE" b="0" u="none" baseline="30000" dirty="0"/>
              <a:t>TM</a:t>
            </a:r>
            <a:r>
              <a:rPr lang="sv-SE" kern="1200" dirty="0">
                <a:effectLst/>
                <a:latin typeface="+mn-lt"/>
              </a:rPr>
              <a:t> är</a:t>
            </a:r>
            <a:r>
              <a:rPr lang="sv-SE" dirty="0"/>
              <a:t> en</a:t>
            </a:r>
            <a:r>
              <a:rPr lang="sv-SE" kern="1200" dirty="0">
                <a:effectLst/>
                <a:latin typeface="+mn-lt"/>
              </a:rPr>
              <a:t> global kampanj som drivs av Code.org med syftet att visa att alla kan lära sig grunderna i kodning. Idag får ni vara med i det arbetet</a:t>
            </a:r>
            <a:r>
              <a:rPr lang="sv-SE" dirty="0"/>
              <a:t> –</a:t>
            </a:r>
            <a:r>
              <a:rPr lang="sv-SE" b="0" u="none" baseline="0" dirty="0"/>
              <a:t> genom att lära er koda med den nya Minecraft Hour of Code</a:t>
            </a:r>
            <a:r>
              <a:rPr lang="sv-SE" b="0" u="none" baseline="30000" dirty="0"/>
              <a:t>TM</a:t>
            </a:r>
            <a:r>
              <a:rPr lang="sv-SE" b="0" u="none" baseline="0" dirty="0"/>
              <a:t>-självstudien från Microsoft. Innan det ska vi prata lite om vad kodning faktiskt är, varför det är viktigt och vad som gör det till en sådan rolig aktivitet!”</a:t>
            </a:r>
            <a:endParaRPr lang="sv-SE" b="1" u="sng" dirty="0"/>
          </a:p>
          <a:p>
            <a:endParaRPr lang="sv-SE" b="1" u="sng" dirty="0"/>
          </a:p>
          <a:p>
            <a:r>
              <a:rPr lang="sv-SE" b="1" u="sng" dirty="0"/>
              <a:t>BILDENS SYFTE:</a:t>
            </a:r>
            <a:r>
              <a:rPr lang="sv-SE" dirty="0"/>
              <a:t> </a:t>
            </a:r>
          </a:p>
          <a:p>
            <a:endParaRPr lang="sv-SE" b="0" u="none" baseline="0" dirty="0"/>
          </a:p>
          <a:p>
            <a:r>
              <a:rPr lang="sv-SE" b="0" u="none" baseline="0" dirty="0"/>
              <a:t>Att få deltagarna att tycka att Hour of Code</a:t>
            </a:r>
            <a:r>
              <a:rPr lang="sv-SE" b="0" u="none" baseline="30000" dirty="0"/>
              <a:t>TM</a:t>
            </a:r>
            <a:r>
              <a:rPr lang="sv-SE" b="0" u="none" baseline="0" dirty="0"/>
              <a:t> ska bli spännande!</a:t>
            </a:r>
          </a:p>
          <a:p>
            <a:endParaRPr lang="sv-SE" b="0" u="none" baseline="0" dirty="0"/>
          </a:p>
          <a:p>
            <a:r>
              <a:rPr lang="sv-SE" b="1" u="sng" baseline="0" dirty="0"/>
              <a:t>ANTECKNING TILL LEDAREN:</a:t>
            </a:r>
          </a:p>
          <a:p>
            <a:r>
              <a:rPr lang="sv-SE" sz="1200" kern="1200" dirty="0">
                <a:solidFill>
                  <a:schemeClr val="tx1"/>
                </a:solidFill>
                <a:effectLst/>
                <a:latin typeface="+mn-lt"/>
              </a:rPr>
              <a:t>Tänk på att det huvudsakliga syftet med evenemanget är att deltagarna ska arbeta med självstudiekursen. Begränsa presentationstiden därefter. De flesta av bilderna i bildspelet är avsedda att visas under mycket kort tid, och presentationen är tänkt att vara snabb och lättsam.</a:t>
            </a:r>
            <a:endParaRPr lang="sv-SE" b="1" u="sng" dirty="0"/>
          </a:p>
          <a:p>
            <a:endParaRPr lang="sv-SE" b="1" u="sng" dirty="0"/>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Den här bilden symboliserar deltagandet i Hour of </a:t>
            </a:r>
            <a:r>
              <a:rPr lang="sv-SE" b="0" u="none" baseline="0" dirty="0"/>
              <a:t>Code</a:t>
            </a:r>
            <a:r>
              <a:rPr lang="sv-SE" b="0" u="none" baseline="30000" dirty="0"/>
              <a:t>TM</a:t>
            </a:r>
            <a:r>
              <a:rPr lang="sv-SE" sz="1200" kern="1200" dirty="0">
                <a:solidFill>
                  <a:schemeClr val="tx1"/>
                </a:solidFill>
                <a:effectLst/>
                <a:latin typeface="+mn-lt"/>
              </a:rPr>
              <a:t>-evenemang över hela världen.</a:t>
            </a:r>
            <a:endParaRPr lang="sv-S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sv-S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dirty="0"/>
              <a:t>”</a:t>
            </a:r>
            <a:r>
              <a:rPr lang="sv-SE" sz="1200" kern="1200" dirty="0">
                <a:solidFill>
                  <a:schemeClr val="tx1"/>
                </a:solidFill>
                <a:effectLst/>
                <a:latin typeface="+mn-lt"/>
              </a:rPr>
              <a:t>Kodning låter dig också skapa nya saker, så det hjälper om man är fantasifull och kreativ!”</a:t>
            </a: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sv-SE"/>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dirty="0"/>
              <a:t>”Kodning är en gruppaktivitet! Eftersom de som kodar hela tiden löser problem och använder sin fantasi </a:t>
            </a:r>
            <a:r>
              <a:rPr lang="sv-SE" sz="1200" kern="1200" dirty="0">
                <a:solidFill>
                  <a:schemeClr val="tx1"/>
                </a:solidFill>
                <a:effectLst/>
                <a:latin typeface="+mn-lt"/>
              </a:rPr>
              <a:t>hjälper de varandra genom att dela med sig av sina lösningar!” </a:t>
            </a:r>
            <a:endParaRPr lang="sv-S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sv-SE"/>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sz="1200" kern="1200" dirty="0">
                <a:solidFill>
                  <a:schemeClr val="tx1"/>
                </a:solidFill>
                <a:effectLst/>
                <a:latin typeface="+mn-lt"/>
              </a:rPr>
              <a:t>”Vad tycker du om att göra?</a:t>
            </a:r>
            <a:r>
              <a:rPr lang="sv-SE" dirty="0"/>
              <a:t> </a:t>
            </a:r>
            <a:r>
              <a:rPr lang="sv-SE" sz="1200" kern="1200" dirty="0">
                <a:solidFill>
                  <a:schemeClr val="tx1"/>
                </a:solidFill>
                <a:effectLst/>
                <a:latin typeface="+mn-lt"/>
              </a:rPr>
              <a:t>Det kan vara vad som helst – läsa, sporta, mode, spela videospel.”</a:t>
            </a:r>
            <a:endParaRPr lang="sv-SE" b="1" u="sng" dirty="0"/>
          </a:p>
          <a:p>
            <a:endParaRPr lang="sv-SE" b="1" u="sng" dirty="0"/>
          </a:p>
          <a:p>
            <a:r>
              <a:rPr lang="sv-SE" b="1" u="sng" dirty="0"/>
              <a:t>BILDENS SYFTE:</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Att placera kodning som något som är kopplat till intressen utanför teknikområdet så att unga människor ska känna sig engagerade. Målsättningen är att få igång deras fantasi och funderingar på hur de kan ta något de är passionerade över och skapa ett kodningsprojekt som använder den passionen. </a:t>
            </a:r>
            <a:endParaRPr lang="sv-SE" b="1" u="sng" dirty="0"/>
          </a:p>
          <a:p>
            <a:endParaRPr lang="sv-SE" b="1" dirty="0"/>
          </a:p>
          <a:p>
            <a:r>
              <a:rPr lang="sv-SE" b="1" u="sng" dirty="0"/>
              <a:t>ANTECKNING FÖR LEDAREN:</a:t>
            </a:r>
            <a:r>
              <a:rPr lang="sv-SE" b="0" dirty="0"/>
              <a:t> Be dina deltagare att dela med sig av sina passioner och idéer</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sv-SE"/>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”Kodning kan faktiskt bli en del av alla saker som du gillar att göra!”</a:t>
            </a:r>
          </a:p>
          <a:p>
            <a:endParaRPr lang="sv-SE" b="0" u="none" baseline="0" dirty="0"/>
          </a:p>
          <a:p>
            <a:r>
              <a:rPr lang="sv-SE" b="0" u="none" baseline="0" dirty="0"/>
              <a:t>*EXEMPEL ATT TA UPP</a:t>
            </a:r>
          </a:p>
          <a:p>
            <a:pPr marL="628650" lvl="1" indent="-171450">
              <a:buFont typeface="Arial"/>
              <a:buChar char="•"/>
            </a:pPr>
            <a:r>
              <a:rPr lang="sv-SE" sz="1200" kern="1200" dirty="0">
                <a:solidFill>
                  <a:schemeClr val="tx1"/>
                </a:solidFill>
                <a:effectLst/>
                <a:latin typeface="+mn-lt"/>
              </a:rPr>
              <a:t>Personer som gillar </a:t>
            </a:r>
            <a:r>
              <a:rPr lang="sv-SE" sz="1200" b="1" kern="1200" dirty="0">
                <a:solidFill>
                  <a:schemeClr val="tx1"/>
                </a:solidFill>
                <a:effectLst/>
                <a:latin typeface="+mn-lt"/>
              </a:rPr>
              <a:t>filmer </a:t>
            </a:r>
            <a:r>
              <a:rPr lang="sv-SE" sz="1200" kern="1200" dirty="0">
                <a:solidFill>
                  <a:schemeClr val="tx1"/>
                </a:solidFill>
                <a:effectLst/>
                <a:latin typeface="+mn-lt"/>
              </a:rPr>
              <a:t>kan skapa en app där man recenserar och pratar om dem</a:t>
            </a:r>
            <a:endParaRPr lang="sv-SE" dirty="0">
              <a:effectLst/>
            </a:endParaRPr>
          </a:p>
          <a:p>
            <a:pPr marL="628650" lvl="1" indent="-171450">
              <a:buFont typeface="Arial"/>
              <a:buChar char="•"/>
            </a:pPr>
            <a:r>
              <a:rPr lang="sv-SE" sz="1200" kern="1200" dirty="0">
                <a:solidFill>
                  <a:schemeClr val="tx1"/>
                </a:solidFill>
                <a:effectLst/>
                <a:latin typeface="+mn-lt"/>
              </a:rPr>
              <a:t>Någon som gillar </a:t>
            </a:r>
            <a:r>
              <a:rPr lang="sv-SE" sz="1200" b="1" kern="1200" dirty="0">
                <a:solidFill>
                  <a:schemeClr val="tx1"/>
                </a:solidFill>
                <a:effectLst/>
                <a:latin typeface="+mn-lt"/>
              </a:rPr>
              <a:t>datorspel </a:t>
            </a:r>
            <a:r>
              <a:rPr lang="sv-SE" sz="1200" kern="1200" dirty="0">
                <a:solidFill>
                  <a:schemeClr val="tx1"/>
                </a:solidFill>
                <a:effectLst/>
                <a:latin typeface="+mn-lt"/>
              </a:rPr>
              <a:t>kan skapa sitt eget spel</a:t>
            </a:r>
          </a:p>
          <a:p>
            <a:pPr marL="628650" lvl="1" indent="-171450">
              <a:buFont typeface="Arial"/>
              <a:buChar char="•"/>
            </a:pPr>
            <a:r>
              <a:rPr lang="sv-SE" sz="1200" kern="1200" dirty="0">
                <a:solidFill>
                  <a:schemeClr val="tx1"/>
                </a:solidFill>
                <a:effectLst/>
                <a:latin typeface="+mn-lt"/>
              </a:rPr>
              <a:t>En person som gillar </a:t>
            </a:r>
            <a:r>
              <a:rPr lang="sv-SE" sz="1200" b="1" kern="1200" dirty="0">
                <a:solidFill>
                  <a:schemeClr val="tx1"/>
                </a:solidFill>
                <a:effectLst/>
                <a:latin typeface="+mn-lt"/>
              </a:rPr>
              <a:t>sport </a:t>
            </a:r>
            <a:r>
              <a:rPr lang="sv-SE" sz="1200" kern="1200" dirty="0">
                <a:solidFill>
                  <a:schemeClr val="tx1"/>
                </a:solidFill>
                <a:effectLst/>
                <a:latin typeface="+mn-lt"/>
              </a:rPr>
              <a:t>kan skapa en app som visar statistiken för sitt favoritlag. </a:t>
            </a:r>
          </a:p>
          <a:p>
            <a:pPr marL="628650" lvl="1" indent="-171450">
              <a:buFont typeface="Arial"/>
              <a:buChar char="•"/>
            </a:pPr>
            <a:r>
              <a:rPr lang="sv-SE" sz="1200" kern="1200" dirty="0">
                <a:solidFill>
                  <a:schemeClr val="tx1"/>
                </a:solidFill>
                <a:effectLst/>
                <a:latin typeface="+mn-lt"/>
              </a:rPr>
              <a:t>Om någon gillar </a:t>
            </a:r>
            <a:r>
              <a:rPr lang="sv-SE" sz="1200" b="1" kern="1200" dirty="0">
                <a:solidFill>
                  <a:schemeClr val="tx1"/>
                </a:solidFill>
                <a:effectLst/>
                <a:latin typeface="+mn-lt"/>
              </a:rPr>
              <a:t>tecknade figurer och superhjältar</a:t>
            </a:r>
            <a:r>
              <a:rPr lang="sv-SE" sz="1200" kern="1200" dirty="0">
                <a:solidFill>
                  <a:schemeClr val="tx1"/>
                </a:solidFill>
                <a:effectLst/>
                <a:latin typeface="+mn-lt"/>
              </a:rPr>
              <a:t> kan de skapa en webbplats om sina favoritfigurer </a:t>
            </a:r>
            <a:endParaRPr lang="sv-SE" dirty="0">
              <a:effectLst/>
            </a:endParaRPr>
          </a:p>
          <a:p>
            <a:endParaRPr lang="sv-SE" b="1" u="sng" dirty="0"/>
          </a:p>
          <a:p>
            <a:r>
              <a:rPr lang="sv-SE" b="1" u="sng" dirty="0"/>
              <a:t>BILDENS SYFTE:</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Att betona att de inte bara kommer hitta nya sätt att ha roligt på när de kodar och upptäcker vad de kan göra med kodning, utan att det de skapar kommer att vara sådant som de kan dela och använda med sina vänner.</a:t>
            </a:r>
          </a:p>
          <a:p>
            <a:endParaRPr lang="sv-SE" b="1"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sv-SE"/>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”Är du redo att börja koda? Nu kör vi igång! ”Under dagens </a:t>
            </a:r>
            <a:r>
              <a:rPr lang="sv-SE" sz="1200" dirty="0">
                <a:solidFill>
                  <a:schemeClr val="bg1"/>
                </a:solidFill>
                <a:latin typeface="Segoe UI Light" panose="020B0502040204020203" pitchFamily="34" charset="0"/>
              </a:rPr>
              <a:t>Hour of Code</a:t>
            </a:r>
            <a:r>
              <a:rPr lang="sv-SE" b="0" u="none" baseline="30000" dirty="0"/>
              <a:t>TM</a:t>
            </a:r>
            <a:r>
              <a:rPr lang="sv-SE" b="0" u="none" baseline="0" dirty="0"/>
              <a:t>, ska vi lära oss med ett</a:t>
            </a:r>
            <a:r>
              <a:rPr lang="sv-SE" sz="1200" kern="1200" dirty="0">
                <a:solidFill>
                  <a:schemeClr val="tx1"/>
                </a:solidFill>
                <a:effectLst/>
                <a:latin typeface="+mn-lt"/>
              </a:rPr>
              <a:t> Minecraft-inspirerat självstudiespel</a:t>
            </a:r>
            <a:r>
              <a:rPr lang="sv-SE" b="0" u="none" baseline="0" dirty="0"/>
              <a:t>! </a:t>
            </a:r>
            <a:r>
              <a:rPr lang="sv-SE" dirty="0"/>
              <a:t>I </a:t>
            </a:r>
            <a:r>
              <a:rPr lang="sv-SE" sz="1200" kern="1200" dirty="0">
                <a:solidFill>
                  <a:schemeClr val="tx1"/>
                </a:solidFill>
                <a:effectLst/>
                <a:latin typeface="+mn-lt"/>
              </a:rPr>
              <a:t>självstudien används figurer och begrepp från spelet Minecraft, men själva spelet ingår inte i materialet.</a:t>
            </a:r>
            <a:r>
              <a:rPr lang="sv-SE" b="0" u="none" baseline="0" dirty="0"/>
              <a:t>”</a:t>
            </a:r>
            <a:r>
              <a:rPr lang="sv-SE" dirty="0"/>
              <a:t> </a:t>
            </a:r>
            <a:r>
              <a:rPr lang="sv-SE" sz="1200" kern="1200" dirty="0">
                <a:solidFill>
                  <a:schemeClr val="tx1"/>
                </a:solidFill>
                <a:effectLst/>
                <a:latin typeface="+mn-lt"/>
              </a:rPr>
              <a:t>I Minecraft Hour of Code</a:t>
            </a:r>
            <a:r>
              <a:rPr lang="sv-SE" b="0" u="none" baseline="30000" dirty="0"/>
              <a:t>TM</a:t>
            </a:r>
            <a:r>
              <a:rPr lang="sv-SE" sz="1200" kern="1200" dirty="0">
                <a:solidFill>
                  <a:schemeClr val="tx1"/>
                </a:solidFill>
                <a:effectLst/>
                <a:latin typeface="+mn-lt"/>
              </a:rPr>
              <a:t>-självstudien, får du träffa "Agenten” och får lära dig att använda kodningstekniker som loopar, felsökning och funktioner för att skapa dina egna lösningar till pussel och sedan se hur agenten utför dina kommandon.”</a:t>
            </a:r>
            <a:endParaRPr lang="sv-SE" sz="1200" b="0" baseline="0" dirty="0"/>
          </a:p>
          <a:p>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u="none" baseline="0" dirty="0"/>
              <a:t>”Du kommer att ha _____ tid att spela idag. Ha tålamod om du fastnar och testa att lösa problemet på något annat sätt. Annars kan du fråga en granne och om du behöver hjälp från mig kan du [räcka upp handen, sätta upp tummen, osv.].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u="none" baseline="0" dirty="0"/>
              <a:t>Glöm inte att ta på er hörlurar!”</a:t>
            </a:r>
            <a:endParaRPr lang="sv-SE" sz="1200" b="0" u="none" dirty="0"/>
          </a:p>
          <a:p>
            <a:endParaRPr lang="sv-SE" b="0" u="none" dirty="0"/>
          </a:p>
          <a:p>
            <a:endParaRPr lang="sv-SE" b="1" u="sng" dirty="0"/>
          </a:p>
          <a:p>
            <a:r>
              <a:rPr lang="sv-SE" b="1" u="sng" dirty="0"/>
              <a:t>BILDENS SYFTE: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Att introducera </a:t>
            </a:r>
            <a:r>
              <a:rPr lang="sv-SE" sz="1200" dirty="0">
                <a:solidFill>
                  <a:schemeClr val="bg1"/>
                </a:solidFill>
                <a:latin typeface="Segoe UI Light" panose="020B0502040204020203" pitchFamily="34" charset="0"/>
              </a:rPr>
              <a:t>Hour of Code</a:t>
            </a:r>
            <a:r>
              <a:rPr lang="sv-SE" b="0" u="none" baseline="30000" dirty="0"/>
              <a:t>TM</a:t>
            </a:r>
            <a:endParaRPr lang="sv-SE" sz="1200" dirty="0">
              <a:solidFill>
                <a:schemeClr val="bg1"/>
              </a:solidFill>
              <a:latin typeface="Segoe UI Light" panose="020B0502040204020203" pitchFamily="34" charset="0"/>
            </a:endParaRPr>
          </a:p>
          <a:p>
            <a:endParaRPr lang="sv-S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1" u="sng" dirty="0"/>
              <a:t>ANTECKNING TILL LEDAREN:</a:t>
            </a:r>
          </a:p>
          <a:p>
            <a:pPr>
              <a:defRPr/>
            </a:pPr>
            <a:r>
              <a:rPr lang="sv-SE" b="0" dirty="0"/>
              <a:t>Det finns mer än en Minecraft-självstudie. </a:t>
            </a:r>
            <a:r>
              <a:rPr lang="sv-SE" dirty="0"/>
              <a:t>Starta med det här årets självstudie och använd dig av de andra självstudierna om de blir klara tidigt.</a:t>
            </a:r>
            <a:r>
              <a:rPr lang="sv-SE" b="0" dirty="0"/>
              <a:t> Varje självstudie lär ut olika koncept så det är en jättebra idé att göra alla självstudierna!</a:t>
            </a:r>
            <a:r>
              <a:rPr lang="sv-SE" dirty="0"/>
              <a:t> </a:t>
            </a:r>
            <a:endParaRPr lang="sv-SE" b="0" dirty="0"/>
          </a:p>
          <a:p>
            <a:endParaRPr lang="sv-SE" sz="1200" b="1" u="sng" kern="1200" baseline="0" dirty="0">
              <a:solidFill>
                <a:schemeClr val="tx1"/>
              </a:solidFill>
              <a:effectLst/>
              <a:latin typeface="+mn-lt"/>
              <a:ea typeface="+mn-ea"/>
              <a:cs typeface="+mn-cs"/>
            </a:endParaRPr>
          </a:p>
          <a:p>
            <a:r>
              <a:rPr lang="sv-SE" sz="1200" kern="1200" dirty="0">
                <a:solidFill>
                  <a:schemeClr val="tx1"/>
                </a:solidFill>
                <a:effectLst/>
                <a:latin typeface="+mn-lt"/>
              </a:rPr>
              <a:t>Om inte alla deltagare kan få en egen dator kan du pröva att para ihop dem med varandra. Låt dem turas om i de olika stegen av lektionerna så att de både får tillfälle att jobba aktivt och observera. Vi rekommenderar att de jobbar själva med pusslen.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Efter femton minuter kan du gratulera gruppen för deras framsteg och för den kod de skrivit.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sv-SE" sz="1200" b="0" u="none" kern="1200" dirty="0">
                <a:solidFill>
                  <a:schemeClr val="tx1"/>
                </a:solidFill>
                <a:effectLst/>
                <a:latin typeface="+mn-lt"/>
              </a:rPr>
              <a:t>Deltagare som gör klart självstudien och/eller är mer avancerade kan du låta spela igenom självstudien på </a:t>
            </a:r>
            <a:r>
              <a:rPr lang="sv-SE" sz="1200" b="1" u="none" kern="1200" dirty="0">
                <a:solidFill>
                  <a:schemeClr val="tx1"/>
                </a:solidFill>
                <a:effectLst/>
                <a:latin typeface="+mn-lt"/>
              </a:rPr>
              <a:t>Diamond Path </a:t>
            </a:r>
            <a:r>
              <a:rPr lang="sv-SE" sz="1200" b="0" u="none" kern="1200" dirty="0">
                <a:solidFill>
                  <a:schemeClr val="tx1"/>
                </a:solidFill>
                <a:effectLst/>
                <a:latin typeface="+mn-lt"/>
              </a:rPr>
              <a:t>– som innehåller ytterligare kodningsutmaningar som de måste slutföra för att hämta diamanten på nivån.</a:t>
            </a:r>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dirty="0"/>
          </a:p>
          <a:p>
            <a:r>
              <a:rPr lang="sv-S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sv-SE"/>
          </a:p>
        </p:txBody>
      </p:sp>
    </p:spTree>
    <p:extLst>
      <p:ext uri="{BB962C8B-B14F-4D97-AF65-F5344CB8AC3E}">
        <p14:creationId xmlns:p14="http://schemas.microsoft.com/office/powerpoint/2010/main" val="230530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endParaRPr lang="sv-SE" b="0" u="none" dirty="0"/>
          </a:p>
          <a:p>
            <a:endParaRPr lang="sv-SE" b="0" u="none" dirty="0"/>
          </a:p>
          <a:p>
            <a:r>
              <a:rPr lang="sv-SE" b="0" u="none" dirty="0"/>
              <a:t>”Gå nu till </a:t>
            </a:r>
            <a:r>
              <a:rPr lang="sv-SE" sz="1200" b="0" u="none" dirty="0">
                <a:solidFill>
                  <a:schemeClr val="bg1"/>
                </a:solidFill>
                <a:latin typeface="Segoe Pro Light" charset="0"/>
              </a:rPr>
              <a:t>code.org</a:t>
            </a:r>
            <a:r>
              <a:rPr lang="sv-SE" sz="1200" dirty="0">
                <a:solidFill>
                  <a:schemeClr val="bg1"/>
                </a:solidFill>
                <a:latin typeface="Segoe Pro Light" charset="0"/>
              </a:rPr>
              <a:t>/Minecraft</a:t>
            </a:r>
            <a:r>
              <a:rPr lang="sv-SE" dirty="0"/>
              <a:t> </a:t>
            </a:r>
            <a:r>
              <a:rPr lang="sv-SE" b="0" u="none" baseline="0" dirty="0"/>
              <a:t>för att hitta självstudien ”</a:t>
            </a:r>
            <a:r>
              <a:rPr lang="sv-SE" sz="1200" kern="1200" dirty="0">
                <a:solidFill>
                  <a:schemeClr val="tx1"/>
                </a:solidFill>
                <a:effectLst/>
                <a:latin typeface="+mn-lt"/>
              </a:rPr>
              <a:t>Minecraft Hour of Code</a:t>
            </a:r>
            <a:r>
              <a:rPr lang="sv-SE" b="0" u="none" baseline="30000" dirty="0"/>
              <a:t>TM</a:t>
            </a:r>
            <a:r>
              <a:rPr lang="sv-SE" sz="1200" kern="1200" dirty="0">
                <a:solidFill>
                  <a:schemeClr val="tx1"/>
                </a:solidFill>
                <a:effectLst/>
                <a:latin typeface="+mn-lt"/>
              </a:rPr>
              <a:t> Hero’s Journey” </a:t>
            </a:r>
            <a:r>
              <a:rPr lang="sv-SE" b="0" u="none" baseline="0" dirty="0"/>
              <a:t>och SÄTT IGÅNG! ”</a:t>
            </a:r>
            <a:endParaRPr lang="sv-SE" b="1" u="sng" dirty="0"/>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ge deltagarna tid att öppna självstudien.</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baseline="0" dirty="0"/>
              <a:t>KOMMENTARER TILL LEDAREN: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Visa den här bilden under självstudiens gång och gå vidare till nästa bild först när gruppen närmar sig slutet av självstudien.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Om deltagarna loggar in till självstudien sparas deras framsteg i nivåerna och de kan återvända till en nivå om de inte gör färdigt den.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Eftersom deltagarna får spela och skapa fritt bör du vara medveten om riskerna kopplade till barn och ungdomar och användargenererat innehåll.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baseline="0" dirty="0"/>
              <a:t>OM DU HAR BEGRÄNSAT MED TID: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Slutför så många uppgifter som möjligt. Barn med stor teknikkunskap kan slutföra dem alla på 50–60 minuter.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Beröm eleverna för vad de åstadkommit och berätta för dem att de kan fortsätta att koda hemma.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baseline="0" dirty="0"/>
              <a:t>OM DU HAR TID ÖVER: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Instruera eleverna att fortsätta att skapa på den sista uppgiften så kan de fortsätta att spela i flera timmar.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b="0" u="none" baseline="0" dirty="0"/>
              <a:t>Instruera eleverna att gå tillbaka och gå igenom samtliga uppgifter, och utmana dem att hitta andra lösningar på uppgifterna. Det här lyfter fram roliga och intressanta möjligheter till repetition och experimenterande. </a:t>
            </a:r>
            <a:endParaRPr lang="sv-SE" sz="1200" b="1" u="sng" kern="1200" baseline="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v-SE" sz="1200" b="0" u="none" kern="1200" dirty="0">
                <a:solidFill>
                  <a:schemeClr val="tx1"/>
                </a:solidFill>
                <a:effectLst/>
                <a:latin typeface="+mn-lt"/>
              </a:rPr>
              <a:t>Låt eleverna spela igenom ”Minecraft Hour of Code</a:t>
            </a:r>
            <a:r>
              <a:rPr lang="sv-SE" b="0" u="none" baseline="30000" dirty="0"/>
              <a:t>TM</a:t>
            </a:r>
            <a:r>
              <a:rPr lang="sv-SE" sz="1200" b="0" u="none" kern="1200" dirty="0">
                <a:solidFill>
                  <a:schemeClr val="tx1"/>
                </a:solidFill>
                <a:effectLst/>
                <a:latin typeface="+mn-lt"/>
              </a:rPr>
              <a:t> Adventurer” och/eller ”Minecraft Hour of Code</a:t>
            </a:r>
            <a:r>
              <a:rPr lang="sv-SE" b="0" u="none" baseline="30000" dirty="0"/>
              <a:t>TM</a:t>
            </a:r>
            <a:r>
              <a:rPr lang="sv-SE" sz="1200" b="0" u="none" kern="1200" dirty="0">
                <a:solidFill>
                  <a:schemeClr val="tx1"/>
                </a:solidFill>
                <a:effectLst/>
                <a:latin typeface="+mn-lt"/>
              </a:rPr>
              <a:t> Designer”.</a:t>
            </a:r>
            <a:endParaRPr lang="sv-SE" b="0" u="none" dirty="0"/>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sv-SE"/>
          </a:p>
        </p:txBody>
      </p:sp>
    </p:spTree>
    <p:extLst>
      <p:ext uri="{BB962C8B-B14F-4D97-AF65-F5344CB8AC3E}">
        <p14:creationId xmlns:p14="http://schemas.microsoft.com/office/powerpoint/2010/main" val="17090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”OK, allihop! Nu har ni bara fem minuter kvar att bli klara! </a:t>
            </a:r>
          </a:p>
          <a:p>
            <a:r>
              <a:rPr lang="sv-SE" b="0" u="none" dirty="0"/>
              <a:t>[om åtkomst till datorer och Internet är vanligt, kan du lägga till] Och kom ihåg att ni kan fortsätta att lära er koda med Minecraft senare.”</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u="none" dirty="0"/>
              <a:t>Att meddela deltagarna om att tiden nästan är ute och att självstudien snart är slut.</a:t>
            </a:r>
          </a:p>
          <a:p>
            <a:endParaRPr lang="sv-SE" b="1"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sv-SE"/>
          </a:p>
        </p:txBody>
      </p:sp>
    </p:spTree>
    <p:extLst>
      <p:ext uri="{BB962C8B-B14F-4D97-AF65-F5344CB8AC3E}">
        <p14:creationId xmlns:p14="http://schemas.microsoft.com/office/powerpoint/2010/main" val="184827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1" u="sng" dirty="0"/>
          </a:p>
          <a:p>
            <a:r>
              <a:rPr lang="sv-SE" b="0" u="none" baseline="0" dirty="0"/>
              <a:t>”Om vi går tillbaka till det vi pratade om tidigare. Har dina tankar om vad kodning är förändrats?”</a:t>
            </a:r>
          </a:p>
          <a:p>
            <a:pPr marL="628650" lvl="1" indent="-171450">
              <a:buFont typeface="Arial"/>
              <a:buChar char="•"/>
            </a:pPr>
            <a:r>
              <a:rPr lang="sv-SE" dirty="0"/>
              <a:t>Hur skulle du svara på frågan "Vad är kod?” om din familj eller en vän frågade?</a:t>
            </a:r>
          </a:p>
          <a:p>
            <a:pPr marL="628650" lvl="1" indent="-171450">
              <a:buFont typeface="Arial"/>
              <a:buChar char="•"/>
            </a:pPr>
            <a:r>
              <a:rPr lang="sv-SE" dirty="0"/>
              <a:t>Vad har du lärt dig?</a:t>
            </a:r>
          </a:p>
          <a:p>
            <a:pPr marL="628650" lvl="1" indent="-171450">
              <a:buFont typeface="Arial"/>
              <a:buChar char="•"/>
            </a:pPr>
            <a:r>
              <a:rPr lang="sv-SE" dirty="0"/>
              <a:t>Vad var svårast för dig? Vad gjorde du när du fastnade med något? Varför är det så viktigt? [uppmuntrar att inte ge upp]</a:t>
            </a:r>
          </a:p>
          <a:p>
            <a:pPr marL="628650" lvl="1" indent="-171450">
              <a:buFont typeface="Arial"/>
              <a:buChar char="•"/>
            </a:pPr>
            <a:r>
              <a:rPr lang="sv-SE" dirty="0"/>
              <a:t>Hur är kodning kreativt? [koppla samman kodning med andra sätt att vara kreativa på som att sjunga, dansa, bygga.]</a:t>
            </a:r>
          </a:p>
          <a:p>
            <a:pPr marL="628650" lvl="1" indent="-171450">
              <a:buFont typeface="Arial"/>
              <a:buChar char="•"/>
            </a:pPr>
            <a:r>
              <a:rPr lang="sv-SE" dirty="0"/>
              <a:t>Vem är kodning till för? [jobba med att komma bort från myter som pojkar, de som är bra på matte, osv.]</a:t>
            </a:r>
          </a:p>
          <a:p>
            <a:pPr marL="628650" lvl="1" indent="-171450">
              <a:buFont typeface="Arial"/>
              <a:buChar char="•"/>
            </a:pPr>
            <a:r>
              <a:rPr lang="sv-SE" dirty="0"/>
              <a:t>Vad är några idéer på hur du kan använda kod för att skapa något fantastiskt?</a:t>
            </a:r>
          </a:p>
          <a:p>
            <a:endParaRPr lang="sv-SE" b="1" u="sng" dirty="0"/>
          </a:p>
          <a:p>
            <a:r>
              <a:rPr lang="sv-SE" b="1" u="sng" dirty="0"/>
              <a:t>BILDENS SYFTE:</a:t>
            </a:r>
          </a:p>
          <a:p>
            <a:endParaRPr lang="sv-SE" b="1" dirty="0"/>
          </a:p>
          <a:p>
            <a:r>
              <a:rPr lang="sv-SE" b="0" dirty="0"/>
              <a:t>Att återgå till den inledande frågan och se hur barnens tankar kring kodning har förändrats. </a:t>
            </a:r>
            <a:r>
              <a:rPr lang="sv-SE" b="0" kern="1200" baseline="0" dirty="0">
                <a:effectLst/>
                <a:latin typeface="+mn-lt"/>
              </a:rPr>
              <a:t>D</a:t>
            </a:r>
            <a:r>
              <a:rPr lang="sv-SE" kern="1200" dirty="0">
                <a:effectLst/>
                <a:latin typeface="+mn-lt"/>
              </a:rPr>
              <a:t>en här frågan</a:t>
            </a:r>
            <a:r>
              <a:rPr lang="sv-SE" dirty="0"/>
              <a:t> är</a:t>
            </a:r>
            <a:r>
              <a:rPr lang="sv-SE" kern="1200" dirty="0">
                <a:effectLst/>
                <a:latin typeface="+mn-lt"/>
              </a:rPr>
              <a:t> en repetition så att eleverna kan få bekräftat att det som de lärt sig och det de gjort under sessionen faktiskt stämmer. Det ger dem självförtroende och visshet om att de slutsatser de dragit faktiskt är riktiga, vilket hjälper dem att internalisera det de lärt sig.</a:t>
            </a:r>
            <a:r>
              <a:rPr lang="sv-SE" dirty="0"/>
              <a:t> </a:t>
            </a:r>
            <a:endParaRPr lang="sv-SE" b="0"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sv-SE"/>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sv-SE" sz="1200" b="1" i="0" u="sng" strike="noStrike" kern="1200" cap="none" dirty="0">
                <a:solidFill>
                  <a:schemeClr val="dk1"/>
                </a:solidFill>
                <a:effectLst/>
                <a:latin typeface="Calibri"/>
                <a:sym typeface="Calibri"/>
              </a:rPr>
              <a:t>BILDENS SYFTE:</a:t>
            </a:r>
            <a:r>
              <a:rPr lang="sv-SE" dirty="0"/>
              <a:t> </a:t>
            </a:r>
            <a:r>
              <a:rPr lang="sv-SE" sz="1200" b="0" i="0" u="none" strike="noStrike" kern="1200" cap="none" dirty="0">
                <a:solidFill>
                  <a:schemeClr val="dk1"/>
                </a:solidFill>
                <a:effectLst/>
                <a:latin typeface="Calibri"/>
                <a:sym typeface="Calibri"/>
              </a:rPr>
              <a:t>Att avsluta workshopen på ett positivt sätt.</a:t>
            </a:r>
            <a:endParaRPr lang="sv-SE" b="0" dirty="0">
              <a:effectLst/>
            </a:endParaRPr>
          </a:p>
          <a:p>
            <a:br>
              <a:rPr dirty="0"/>
            </a:br>
            <a:r>
              <a:rPr lang="sv-SE" sz="1200" b="1" i="0" u="sng" strike="noStrike" kern="1200" cap="none" dirty="0">
                <a:solidFill>
                  <a:schemeClr val="dk1"/>
                </a:solidFill>
                <a:effectLst/>
                <a:latin typeface="Calibri"/>
                <a:sym typeface="Calibri"/>
              </a:rPr>
              <a:t>EXEMPELMANUS:</a:t>
            </a:r>
            <a:r>
              <a:rPr lang="sv-SE" dirty="0"/>
              <a:t> </a:t>
            </a:r>
            <a:r>
              <a:rPr lang="sv-SE" b="0" u="none" dirty="0"/>
              <a:t>”Grattis! Du har slutfört årets </a:t>
            </a:r>
            <a:r>
              <a:rPr lang="sv-SE" sz="1200" dirty="0">
                <a:solidFill>
                  <a:schemeClr val="bg1"/>
                </a:solidFill>
                <a:latin typeface="Segoe UI Light" panose="020B0502040204020203" pitchFamily="34" charset="0"/>
              </a:rPr>
              <a:t>Hour of Code</a:t>
            </a:r>
            <a:r>
              <a:rPr lang="sv-SE" b="0" u="none" baseline="30000" dirty="0"/>
              <a:t>TM</a:t>
            </a:r>
            <a:r>
              <a:rPr lang="sv-SE" sz="1200" b="0" u="none" baseline="0" dirty="0">
                <a:solidFill>
                  <a:schemeClr val="bg1"/>
                </a:solidFill>
                <a:latin typeface="Segoe UI Light" panose="020B0502040204020203" pitchFamily="34" charset="0"/>
              </a:rPr>
              <a:t>!”</a:t>
            </a:r>
            <a:endParaRPr lang="sv-SE" b="0" u="none" baseline="0" dirty="0"/>
          </a:p>
          <a:p>
            <a:br>
              <a:rPr lang="en-US" b="0" dirty="0">
                <a:effectLst/>
              </a:rPr>
            </a:br>
            <a:endParaRPr lang="sv-SE"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sv-S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0271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”Nu när du är på väg att bli en kodningsexpert tänkte vi ge dig några kostnadsfria resurser att kolla in! Se till att skriva ned de här länkarna och fortsätt att koda!”</a:t>
            </a:r>
          </a:p>
          <a:p>
            <a:endParaRPr lang="sv-SE" b="1" u="sng" dirty="0"/>
          </a:p>
          <a:p>
            <a:r>
              <a:rPr lang="sv-SE" b="1" u="sng" dirty="0"/>
              <a:t>BILDENS SYFTE:</a:t>
            </a:r>
          </a:p>
          <a:p>
            <a:endParaRPr lang="sv-SE" b="1" u="sng" dirty="0"/>
          </a:p>
          <a:p>
            <a:r>
              <a:rPr lang="sv-SE" b="0" u="none" dirty="0"/>
              <a:t>Att uppmuntra ungdomar att ta nästa steg inom kodning.</a:t>
            </a:r>
          </a:p>
          <a:p>
            <a:endParaRPr lang="sv-SE" b="0" u="none" baseline="0" dirty="0"/>
          </a:p>
          <a:p>
            <a:r>
              <a:rPr lang="sv-SE" b="1" u="sng" baseline="0" dirty="0"/>
              <a:t>ANTECKNING TILL LEDAREN:</a:t>
            </a:r>
          </a:p>
          <a:p>
            <a:r>
              <a:rPr lang="sv-SE" sz="1200" kern="1200" dirty="0">
                <a:solidFill>
                  <a:schemeClr val="tx1"/>
                </a:solidFill>
                <a:effectLst/>
                <a:latin typeface="+mn-lt"/>
              </a:rPr>
              <a:t>Deltagarna kan komma åt sina </a:t>
            </a:r>
            <a:r>
              <a:rPr lang="sv-SE" sz="1200" b="1" kern="1200" dirty="0">
                <a:solidFill>
                  <a:schemeClr val="tx1"/>
                </a:solidFill>
                <a:effectLst/>
                <a:latin typeface="+mn-lt"/>
              </a:rPr>
              <a:t>Hour of Code</a:t>
            </a:r>
            <a:r>
              <a:rPr lang="sv-SE" b="1" u="none" baseline="30000" dirty="0"/>
              <a:t>TM</a:t>
            </a:r>
            <a:r>
              <a:rPr lang="sv-SE" sz="1200" b="1" kern="1200" dirty="0">
                <a:solidFill>
                  <a:schemeClr val="tx1"/>
                </a:solidFill>
                <a:effectLst/>
                <a:latin typeface="+mn-lt"/>
              </a:rPr>
              <a:t>-certifikat </a:t>
            </a:r>
            <a:r>
              <a:rPr lang="sv-SE" sz="1200" kern="1200" dirty="0">
                <a:solidFill>
                  <a:schemeClr val="tx1"/>
                </a:solidFill>
                <a:effectLst/>
                <a:latin typeface="+mn-lt"/>
              </a:rPr>
              <a:t>när som helst efter att de startat sin Hour of Code</a:t>
            </a:r>
            <a:r>
              <a:rPr lang="sv-SE" b="0" u="none" baseline="30000" dirty="0"/>
              <a:t>TM</a:t>
            </a:r>
            <a:r>
              <a:rPr lang="sv-SE" sz="1200" kern="1200" dirty="0">
                <a:solidFill>
                  <a:schemeClr val="tx1"/>
                </a:solidFill>
                <a:effectLst/>
                <a:latin typeface="+mn-lt"/>
              </a:rPr>
              <a:t>-självstudie och efter sitt Hour of Code</a:t>
            </a:r>
            <a:r>
              <a:rPr lang="sv-SE" sz="1200" kern="1200" baseline="30000" dirty="0">
                <a:solidFill>
                  <a:schemeClr val="tx1"/>
                </a:solidFill>
                <a:effectLst/>
                <a:latin typeface="+mn-lt"/>
              </a:rPr>
              <a:t>TM</a:t>
            </a:r>
            <a:r>
              <a:rPr lang="sv-SE" sz="1200" kern="1200" dirty="0">
                <a:solidFill>
                  <a:schemeClr val="tx1"/>
                </a:solidFill>
                <a:effectLst/>
                <a:latin typeface="+mn-lt"/>
              </a:rPr>
              <a:t>-evenemang, på code.org.</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Justera vad som finns på de ytterligare resursbilderna efter vad som lämpar sig för målgruppen:</a:t>
            </a:r>
          </a:p>
          <a:p>
            <a:endParaRPr lang="sv-SE" sz="1200" b="1" u="none" kern="1200" dirty="0">
              <a:solidFill>
                <a:schemeClr val="tx1"/>
              </a:solidFill>
              <a:effectLst/>
              <a:latin typeface="+mn-lt"/>
              <a:ea typeface="+mn-ea"/>
              <a:cs typeface="+mn-cs"/>
            </a:endParaRPr>
          </a:p>
          <a:p>
            <a:r>
              <a:rPr lang="sv-SE" sz="1200" b="1" u="none" kern="1200" dirty="0">
                <a:solidFill>
                  <a:schemeClr val="tx1"/>
                </a:solidFill>
                <a:effectLst/>
                <a:latin typeface="+mn-lt"/>
              </a:rPr>
              <a:t>Deltagare kan överföra sin kod till Minecraft: Education Edition och/eller Minecraft i Windows 10 om det finns.</a:t>
            </a:r>
          </a:p>
          <a:p>
            <a:r>
              <a:rPr lang="sv-SE" sz="1200" b="0" u="none" kern="1200" dirty="0">
                <a:solidFill>
                  <a:schemeClr val="tx1"/>
                </a:solidFill>
                <a:effectLst/>
                <a:latin typeface="+mn-lt"/>
              </a:rPr>
              <a:t>Deltagare kan använda Code Studio för att importera sin kod till det riktiga spelet och se den komma till liv!</a:t>
            </a:r>
          </a:p>
          <a:p>
            <a:endParaRPr lang="sv-S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kern="1200" dirty="0">
                <a:solidFill>
                  <a:schemeClr val="tx1"/>
                </a:solidFill>
                <a:effectLst/>
                <a:latin typeface="+mn-lt"/>
              </a:rPr>
              <a:t>Utforska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Minecraft: Education Edition är skapat för skolor och inkluderar verktyg för klassrumshantering, lektionsplaner med mera. Mer information finns på </a:t>
            </a:r>
            <a:r>
              <a:rPr lang="sv-SE" sz="1200" u="sng" kern="1200" dirty="0">
                <a:solidFill>
                  <a:schemeClr val="tx1"/>
                </a:solidFill>
                <a:effectLst/>
                <a:latin typeface="+mn-lt"/>
                <a:hlinkClick r:id="rId3"/>
              </a:rPr>
              <a:t>https://education.minecraft.net</a:t>
            </a:r>
            <a:r>
              <a:rPr lang="sv-SE" sz="1200" kern="1200" dirty="0">
                <a:solidFill>
                  <a:schemeClr val="tx1"/>
                </a:solidFill>
                <a:effectLst/>
                <a:latin typeface="+mn-lt"/>
              </a:rPr>
              <a:t>.</a:t>
            </a:r>
            <a:endParaRPr lang="sv-S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kern="1200" dirty="0">
                <a:solidFill>
                  <a:schemeClr val="tx1"/>
                </a:solidFill>
                <a:effectLst/>
                <a:latin typeface="+mn-lt"/>
              </a:rPr>
              <a:t>Utforska sätt att ge digitala kunskaper till ditt samhälle, från digitala grundkunskaper till utbildning inom datavetenskap</a:t>
            </a:r>
            <a:br>
              <a:rPr dirty="0"/>
            </a:br>
            <a:r>
              <a:rPr lang="sv-SE" sz="1200" kern="1200" dirty="0">
                <a:solidFill>
                  <a:schemeClr val="tx1"/>
                </a:solidFill>
                <a:effectLst/>
                <a:latin typeface="+mn-lt"/>
              </a:rPr>
              <a:t>https://Microsoft.com/digitalskills  </a:t>
            </a:r>
          </a:p>
          <a:p>
            <a:endParaRPr lang="sv-SE" b="0" dirty="0"/>
          </a:p>
          <a:p>
            <a:r>
              <a:rPr lang="sv-SE" sz="1200" b="1" kern="1200" dirty="0">
                <a:solidFill>
                  <a:schemeClr val="tx1"/>
                </a:solidFill>
                <a:effectLst/>
                <a:latin typeface="+mn-lt"/>
              </a:rPr>
              <a:t>Code.org (</a:t>
            </a:r>
            <a:r>
              <a:rPr lang="sv-SE" sz="1200" b="1" kern="1200" dirty="0">
                <a:solidFill>
                  <a:schemeClr val="tx1"/>
                </a:solidFill>
                <a:effectLst/>
                <a:latin typeface="+mn-lt"/>
                <a:hlinkClick r:id="rId4"/>
              </a:rPr>
              <a:t>https://code.org/educate</a:t>
            </a:r>
            <a:r>
              <a:rPr lang="sv-SE" sz="1200" b="1" kern="1200" dirty="0">
                <a:solidFill>
                  <a:schemeClr val="tx1"/>
                </a:solidFill>
                <a:effectLst/>
                <a:latin typeface="+mn-lt"/>
              </a:rPr>
              <a:t>)</a:t>
            </a:r>
            <a:r>
              <a:rPr lang="sv-SE" b="0" dirty="0"/>
              <a:t> Efter Hour of </a:t>
            </a:r>
            <a:r>
              <a:rPr lang="sv-SE" b="0" u="none" baseline="0" dirty="0"/>
              <a:t>Code</a:t>
            </a:r>
            <a:r>
              <a:rPr lang="sv-SE" b="0" u="none" baseline="30000" dirty="0"/>
              <a:t>TM</a:t>
            </a:r>
            <a:r>
              <a:rPr lang="sv-SE" b="0" dirty="0"/>
              <a:t> kan du fortsätta med verktygen för utbildare på Code.org. Du behöver ingen erfarenhet för att börja undervisa datorvetenskap i klassrummet. På Code.org finns studieplaner, </a:t>
            </a:r>
          </a:p>
          <a:p>
            <a:r>
              <a:rPr lang="sv-SE" b="0" dirty="0"/>
              <a:t>lektionsplaner, professionella utbildningsprogram av hög kvalitet och mängder av bra verktyg för alla nivåer – allt du behöver helt kostnadsfritt. Gå till </a:t>
            </a:r>
            <a:r>
              <a:rPr lang="sv-SE" sz="1200" kern="1200" dirty="0">
                <a:solidFill>
                  <a:schemeClr val="tx1"/>
                </a:solidFill>
                <a:effectLst/>
                <a:latin typeface="+mn-lt"/>
                <a:hlinkClick r:id="rId5"/>
              </a:rPr>
              <a:t>code.org/educate</a:t>
            </a:r>
            <a:r>
              <a:rPr lang="sv-SE" b="0" dirty="0"/>
              <a:t> och välj nivå för att komma igång.</a:t>
            </a:r>
          </a:p>
          <a:p>
            <a:endParaRPr lang="sv-SE" b="0" dirty="0"/>
          </a:p>
          <a:p>
            <a:r>
              <a:rPr lang="sv-SE" sz="1200" b="1" kern="1200" dirty="0">
                <a:solidFill>
                  <a:schemeClr val="tx1"/>
                </a:solidFill>
                <a:effectLst/>
                <a:latin typeface="+mn-lt"/>
              </a:rPr>
              <a:t>Code Studio (</a:t>
            </a:r>
            <a:r>
              <a:rPr lang="sv-SE" sz="1200" b="1" kern="1200" dirty="0">
                <a:solidFill>
                  <a:schemeClr val="tx1"/>
                </a:solidFill>
                <a:effectLst/>
                <a:latin typeface="+mn-lt"/>
                <a:hlinkClick r:id="rId6"/>
              </a:rPr>
              <a:t>https://studio.code.org</a:t>
            </a:r>
            <a:r>
              <a:rPr lang="sv-SE" sz="1200" b="1" kern="1200" dirty="0">
                <a:solidFill>
                  <a:schemeClr val="tx1"/>
                </a:solidFill>
                <a:effectLst/>
                <a:latin typeface="+mn-lt"/>
              </a:rPr>
              <a:t>)</a:t>
            </a:r>
            <a:r>
              <a:rPr lang="sv-SE" b="0" dirty="0"/>
              <a:t> Hade du roligt under Hour of </a:t>
            </a:r>
            <a:r>
              <a:rPr lang="sv-SE" b="0" u="none" baseline="0" dirty="0"/>
              <a:t>Code</a:t>
            </a:r>
            <a:r>
              <a:rPr lang="sv-SE" b="0" u="none" baseline="30000" dirty="0"/>
              <a:t>TM</a:t>
            </a:r>
            <a:r>
              <a:rPr lang="sv-SE" b="0" dirty="0"/>
              <a:t>? Det finns mycket mer att upptäcka i datorvetenskapens värld! På Code Studio finns klurigheter, spel och kurser för alla åldrar. Lär dig att skapa egna spel och appar och dela dem sedan med dina vänner. Gå till </a:t>
            </a:r>
            <a:r>
              <a:rPr lang="sv-SE" sz="1200" kern="1200" dirty="0">
                <a:solidFill>
                  <a:schemeClr val="tx1"/>
                </a:solidFill>
                <a:effectLst/>
                <a:latin typeface="+mn-lt"/>
                <a:hlinkClick r:id="rId7"/>
              </a:rPr>
              <a:t>studio.code.org</a:t>
            </a:r>
            <a:r>
              <a:rPr lang="sv-SE" b="0" dirty="0"/>
              <a:t> och börja redan idag! </a:t>
            </a:r>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sv-SE"/>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1" u="sng" dirty="0"/>
              <a:t>Välkommen!</a:t>
            </a:r>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[Presentera dig för klassen, berätta vem du är och vad du jobbar med. Om du jobbar inom teknikbranschen kan du även berätta om varför du tycker Hour of Code</a:t>
            </a:r>
            <a:r>
              <a:rPr lang="sv-SE" b="0" u="none" baseline="30000" dirty="0"/>
              <a:t>TM</a:t>
            </a:r>
            <a:r>
              <a:rPr lang="sv-SE" dirty="0"/>
              <a:t> är så spännande]</a:t>
            </a:r>
            <a:r>
              <a:rPr lang="sv-SE" sz="1200" baseline="30000" dirty="0">
                <a:solidFill>
                  <a:schemeClr val="bg1"/>
                </a:solidFill>
                <a:latin typeface="Segoe UI Light" panose="020B0502040204020203" pitchFamily="34" charset="0"/>
              </a:rPr>
              <a:t> </a:t>
            </a:r>
            <a:endParaRPr lang="sv-SE" b="0" u="none" dirty="0"/>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”Först ska vi titta på en kort video som visar hur populärt det har blivit att koda under de senaste åren, och hur många häftiga människor som ni som har provat på det!”</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ANTECKNING TILL LEDAREN:</a:t>
            </a:r>
          </a:p>
          <a:p>
            <a:pPr marL="0" marR="0" indent="0" algn="l" defTabSz="914400" rtl="0" eaLnBrk="1" fontAlgn="auto" latinLnBrk="0" hangingPunct="1">
              <a:lnSpc>
                <a:spcPct val="100000"/>
              </a:lnSpc>
              <a:spcBef>
                <a:spcPts val="0"/>
              </a:spcBef>
              <a:spcAft>
                <a:spcPts val="0"/>
              </a:spcAft>
              <a:buClrTx/>
              <a:buSzTx/>
              <a:buFontTx/>
              <a:buNone/>
              <a:tabLst/>
              <a:defRPr/>
            </a:pPr>
            <a:r>
              <a:rPr lang="sv-SE" b="0" u="none" baseline="0" dirty="0"/>
              <a:t>Videon spelas upp automatiskt när du går vidare till nästa bild. </a:t>
            </a:r>
            <a:endParaRPr lang="sv-SE" b="1" u="sng" dirty="0"/>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sv-SE"/>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 </a:t>
            </a:r>
          </a:p>
          <a:p>
            <a:endParaRPr lang="sv-SE" b="1" u="sng" dirty="0"/>
          </a:p>
          <a:p>
            <a:endParaRPr lang="sv-SE" b="1" u="sng" dirty="0"/>
          </a:p>
          <a:p>
            <a:r>
              <a:rPr lang="sv-SE" b="1" u="sng" dirty="0"/>
              <a:t>BILDENS SYFTE:</a:t>
            </a:r>
            <a:r>
              <a:rPr lang="sv-SE" dirty="0"/>
              <a:t> </a:t>
            </a:r>
          </a:p>
          <a:p>
            <a:endParaRPr lang="sv-SE" b="0" u="none" baseline="0" dirty="0"/>
          </a:p>
          <a:p>
            <a:r>
              <a:rPr lang="sv-SE" b="0" u="none" baseline="0" dirty="0"/>
              <a:t>Att avsluta evenemanget</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Om den här bilden ska bytas ut ska du se till att den nya bilden uppfyller följande kriterier: </a:t>
            </a:r>
            <a:endParaRPr lang="sv-SE" dirty="0"/>
          </a:p>
          <a:p>
            <a:pPr marL="628650" lvl="1" indent="-171450">
              <a:buFont typeface="Arial"/>
              <a:buChar char="•"/>
            </a:pPr>
            <a:r>
              <a:rPr lang="sv-SE" sz="1200" kern="1200" dirty="0">
                <a:solidFill>
                  <a:schemeClr val="tx1"/>
                </a:solidFill>
                <a:effectLst/>
                <a:latin typeface="+mn-lt"/>
              </a:rPr>
              <a:t>Innehåller killar och tjejer i tonåren </a:t>
            </a:r>
            <a:endParaRPr lang="sv-SE" dirty="0">
              <a:effectLst/>
            </a:endParaRPr>
          </a:p>
          <a:p>
            <a:pPr marL="628650" lvl="1" indent="-171450">
              <a:buFont typeface="Arial"/>
              <a:buChar char="•"/>
            </a:pPr>
            <a:r>
              <a:rPr lang="sv-SE" sz="1200" kern="1200" dirty="0">
                <a:solidFill>
                  <a:schemeClr val="tx1"/>
                </a:solidFill>
                <a:effectLst/>
                <a:latin typeface="+mn-lt"/>
              </a:rPr>
              <a:t>Visar deltagare som har roligt </a:t>
            </a:r>
            <a:endParaRPr lang="sv-SE" dirty="0">
              <a:effectLst/>
            </a:endParaRPr>
          </a:p>
          <a:p>
            <a:pPr marL="628650" lvl="1" indent="-171450">
              <a:buFont typeface="Arial"/>
              <a:buChar char="•"/>
            </a:pPr>
            <a:r>
              <a:rPr lang="sv-SE" sz="1200" kern="1200" dirty="0">
                <a:solidFill>
                  <a:schemeClr val="tx1"/>
                </a:solidFill>
                <a:effectLst/>
                <a:latin typeface="+mn-lt"/>
              </a:rPr>
              <a:t>Innehåller en hel grupp personer, inte bara individer </a:t>
            </a:r>
          </a:p>
          <a:p>
            <a:pPr marL="457200" lvl="1" indent="0">
              <a:buFont typeface="Arial"/>
              <a:buNone/>
            </a:pPr>
            <a:endParaRPr lang="sv-SE" sz="1200" kern="1200" dirty="0">
              <a:solidFill>
                <a:schemeClr val="tx1"/>
              </a:solidFill>
              <a:effectLst/>
              <a:latin typeface="+mn-lt"/>
            </a:endParaRPr>
          </a:p>
          <a:p>
            <a:r>
              <a:rPr lang="sv-SE" b="1" u="sng" dirty="0"/>
              <a:t>Copyright 2017: </a:t>
            </a:r>
          </a:p>
          <a:p>
            <a:r>
              <a:rPr lang="sv-SE" sz="1200" kern="1200" dirty="0">
                <a:solidFill>
                  <a:schemeClr val="tx1"/>
                </a:solidFill>
                <a:effectLst/>
                <a:latin typeface="+mn-lt"/>
              </a:rPr>
              <a:t>Den här presentationen licensieras, den säljs inte. Du får inte kopiera, anpassa, ändra, förbereda deriverade verk av, distribuera, visa upp offentligt, sälja eller använda det här innehållet i kommersiellt syfte utan uttryckligt, skriftligt tillstånd från Microsoft Corporation. </a:t>
            </a:r>
          </a:p>
          <a:p>
            <a:r>
              <a:rPr lang="sv-SE" sz="1200" kern="1200" dirty="0">
                <a:solidFill>
                  <a:schemeClr val="tx1"/>
                </a:solidFill>
                <a:effectLst/>
                <a:latin typeface="+mn-lt"/>
              </a:rPr>
              <a:t> </a:t>
            </a:r>
          </a:p>
          <a:p>
            <a:r>
              <a:rPr lang="sv-SE" sz="1200" kern="1200" dirty="0">
                <a:solidFill>
                  <a:schemeClr val="tx1"/>
                </a:solidFill>
                <a:effectLst/>
                <a:latin typeface="+mn-lt"/>
              </a:rPr>
              <a:t>Den här presentationen tillhandahålls ”i befintligt skick” Microsoft ger inga garantier, varken uttryckligen eller underförstått. Information och åsikter som uttrycks i den här presentationen, inklusive webbadresser och andra referenser till webbplatser, kan komma att ändras utan föregående meddelande. </a:t>
            </a:r>
          </a:p>
          <a:p>
            <a:r>
              <a:rPr lang="sv-SE" sz="1200" kern="1200" dirty="0">
                <a:solidFill>
                  <a:schemeClr val="tx1"/>
                </a:solidFill>
                <a:effectLst/>
                <a:latin typeface="+mn-lt"/>
              </a:rPr>
              <a:t> </a:t>
            </a:r>
          </a:p>
          <a:p>
            <a:r>
              <a:rPr lang="sv-SE" sz="1200" kern="1200" dirty="0">
                <a:solidFill>
                  <a:schemeClr val="tx1"/>
                </a:solidFill>
                <a:effectLst/>
                <a:latin typeface="+mn-lt"/>
              </a:rPr>
              <a:t>Vissa av exemplen häri är i illustrativt syfte och är påhittade. Inga verkliga associationer eller kopplingar är avsedda eller underförstådda. </a:t>
            </a:r>
          </a:p>
          <a:p>
            <a:r>
              <a:rPr lang="sv-SE" sz="1200" kern="1200" dirty="0">
                <a:solidFill>
                  <a:schemeClr val="tx1"/>
                </a:solidFill>
                <a:effectLst/>
                <a:latin typeface="+mn-lt"/>
              </a:rPr>
              <a:t> </a:t>
            </a:r>
          </a:p>
          <a:p>
            <a:r>
              <a:rPr lang="sv-SE" sz="1200" kern="1200" dirty="0">
                <a:solidFill>
                  <a:schemeClr val="tx1"/>
                </a:solidFill>
                <a:effectLst/>
                <a:latin typeface="+mn-lt"/>
              </a:rPr>
              <a:t>Du får använda den här presentationen för personligt bruk och med klassrum med elever som en del av code.org och andra kodningsevenemang. Den här presentationen ger dig inga lagliga rättigheter till intellektuell egendom i någon Microsoft-produkt. </a:t>
            </a:r>
          </a:p>
          <a:p>
            <a:r>
              <a:rPr lang="sv-SE" sz="1200" kern="1200" dirty="0">
                <a:solidFill>
                  <a:schemeClr val="tx1"/>
                </a:solidFill>
                <a:effectLst/>
                <a:latin typeface="+mn-lt"/>
              </a:rPr>
              <a:t> </a:t>
            </a:r>
          </a:p>
          <a:p>
            <a:r>
              <a:rPr lang="sv-SE" sz="1200" kern="1200" dirty="0">
                <a:solidFill>
                  <a:schemeClr val="tx1"/>
                </a:solidFill>
                <a:effectLst/>
                <a:latin typeface="+mn-lt"/>
              </a:rPr>
              <a:t>Microsoft och de varumärken som anges på </a:t>
            </a:r>
            <a:r>
              <a:rPr lang="sv-SE" sz="1200" kern="1200" dirty="0">
                <a:solidFill>
                  <a:schemeClr val="tx1"/>
                </a:solidFill>
                <a:effectLst/>
                <a:latin typeface="+mn-lt"/>
                <a:hlinkClick r:id="rId3"/>
              </a:rPr>
              <a:t>http://www.microsoft.com/en-us/legal/intellectualproperty/trademarks/en-us.aspx </a:t>
            </a:r>
            <a:r>
              <a:rPr lang="sv-SE" sz="1200" kern="1200" dirty="0">
                <a:solidFill>
                  <a:schemeClr val="tx1"/>
                </a:solidFill>
                <a:effectLst/>
                <a:latin typeface="+mn-lt"/>
              </a:rPr>
              <a:t>är varumärken som tillhör Microsoft-gruppen av företag. Alla andra märken tillhör sina respektive ägare.</a:t>
            </a:r>
          </a:p>
          <a:p>
            <a:endParaRPr lang="sv-S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 Code.org, 2017. Code.org®, CODE-logotypen och Hour of Code® är varumärken som tillhör Code.org</a:t>
            </a: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Mojang © 2017. ”Minecraft” är ett varumärke som tillhör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 2017 Microsoft Corporation. Med ensamrätt.</a:t>
            </a:r>
          </a:p>
          <a:p>
            <a:pPr marL="457200" lvl="1" indent="0">
              <a:buFont typeface="Arial"/>
              <a:buNone/>
            </a:pPr>
            <a:endParaRPr lang="sv-SE" sz="1200" kern="1200" dirty="0">
              <a:solidFill>
                <a:schemeClr val="tx1"/>
              </a:solidFill>
              <a:effectLst/>
              <a:latin typeface="+mn-lt"/>
              <a:ea typeface="+mn-ea"/>
              <a:cs typeface="+mn-cs"/>
            </a:endParaRPr>
          </a:p>
          <a:p>
            <a:pPr marL="457200" lvl="1" indent="0">
              <a:buFont typeface="Arial"/>
              <a:buNone/>
            </a:pPr>
            <a:endParaRPr lang="sv-S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sv-SE"/>
          </a:p>
        </p:txBody>
      </p:sp>
    </p:spTree>
    <p:extLst>
      <p:ext uri="{BB962C8B-B14F-4D97-AF65-F5344CB8AC3E}">
        <p14:creationId xmlns:p14="http://schemas.microsoft.com/office/powerpoint/2010/main" val="1373812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BILDENS SYFTE:</a:t>
            </a:r>
          </a:p>
          <a:p>
            <a:endParaRPr lang="sv-SE" b="1" u="sng" baseline="0" dirty="0"/>
          </a:p>
          <a:p>
            <a:r>
              <a:rPr lang="sv-SE" b="0" u="none" baseline="0" dirty="0"/>
              <a:t>Att få unga personer att tycka att Hour of Code</a:t>
            </a:r>
            <a:r>
              <a:rPr lang="sv-SE" b="0" u="none" baseline="30000" dirty="0"/>
              <a:t>TM</a:t>
            </a:r>
            <a:r>
              <a:rPr lang="sv-SE" b="0" u="none" baseline="0" dirty="0"/>
              <a:t>-självstudien ska bli spännande!</a:t>
            </a:r>
            <a:endParaRPr lang="sv-SE" b="1" u="sng" dirty="0"/>
          </a:p>
          <a:p>
            <a:endParaRPr lang="sv-SE" b="1" u="sng"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dirty="0"/>
              <a:t>Videon ska börja spelas upp automatiskt. </a:t>
            </a:r>
          </a:p>
          <a:p>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du vill ändra inställningarna för språk eller undertexter kan du göra det via länken nedan genom att klicka på inställningsikonen i videons nedre högra hörn. Om du gör det kan du behöva bädda in länken på nytt: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dirty="0"/>
              <a:t>Det finns fler videor på code.org som du kan välja mellan om du vill presentera ett annat budskap för deltagarna.</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sv-SE"/>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sz="1200" kern="1200" dirty="0">
              <a:solidFill>
                <a:schemeClr val="tx1"/>
              </a:solidFill>
              <a:effectLst/>
              <a:latin typeface="+mn-lt"/>
              <a:ea typeface="+mn-ea"/>
              <a:cs typeface="+mn-cs"/>
            </a:endParaRPr>
          </a:p>
          <a:p>
            <a:r>
              <a:rPr lang="sv-SE" b="0" u="none" dirty="0"/>
              <a:t>”Vad tänker du på när du hör orden ”kod” och ”kodning”? Handlar det om hemligheter, som en hemlig kod? Vilka slags personer tror du kodar? Släpp loss fantasin!”</a:t>
            </a:r>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r>
              <a:rPr lang="sv-S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baseline="0" dirty="0"/>
              <a:t>Den här bilden är avsedd att bryta isen.</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baseline="0" dirty="0"/>
          </a:p>
          <a:p>
            <a:pPr>
              <a:defRPr/>
            </a:pPr>
            <a:r>
              <a:rPr lang="sv-SE" kern="1200" dirty="0">
                <a:effectLst/>
                <a:latin typeface="+mn-lt"/>
              </a:rPr>
              <a:t>Det kan vara så att barnen inte har något riktigt svar på </a:t>
            </a:r>
            <a:r>
              <a:rPr lang="sv-SE" dirty="0"/>
              <a:t>de här frågorna</a:t>
            </a:r>
            <a:r>
              <a:rPr lang="sv-SE" kern="1200" dirty="0">
                <a:effectLst/>
                <a:latin typeface="+mn-lt"/>
              </a:rPr>
              <a:t>, men </a:t>
            </a:r>
            <a:r>
              <a:rPr lang="sv-SE" dirty="0"/>
              <a:t>de </a:t>
            </a:r>
            <a:r>
              <a:rPr lang="sv-SE" kern="1200" baseline="0" dirty="0">
                <a:effectLst/>
                <a:latin typeface="+mn-lt"/>
              </a:rPr>
              <a:t>är </a:t>
            </a:r>
            <a:r>
              <a:rPr lang="sv-SE" dirty="0"/>
              <a:t>tänkta</a:t>
            </a:r>
            <a:r>
              <a:rPr lang="sv-SE" kern="1200" baseline="0" dirty="0">
                <a:effectLst/>
                <a:latin typeface="+mn-lt"/>
              </a:rPr>
              <a:t> för </a:t>
            </a:r>
            <a:r>
              <a:rPr lang="sv-SE" b="0" u="none" kern="1200" baseline="0" dirty="0">
                <a:effectLst/>
                <a:latin typeface="+mn-lt"/>
              </a:rPr>
              <a:t>at</a:t>
            </a:r>
            <a:r>
              <a:rPr lang="sv-SE" b="0" u="none" baseline="0" dirty="0"/>
              <a:t>t få igång en diskussion i rummet och ta reda på vilka förutfattade meningar unga människor kan ha om kodning. </a:t>
            </a:r>
            <a:r>
              <a:rPr lang="sv-SE" kern="1200" dirty="0">
                <a:effectLst/>
                <a:latin typeface="+mn-lt"/>
              </a:rPr>
              <a:t>Gör det här till ett roligt samtal där det är okej att inte veta svaren. I nästa bild ska vi rätta till eventuella vanföreställningar om kodning för att ändra deltagarnas syn på begreppet innan vi går vidare till självstudierna.</a:t>
            </a:r>
            <a:r>
              <a:rPr lang="sv-SE" dirty="0"/>
              <a:t> </a:t>
            </a:r>
            <a:endParaRPr lang="sv-SE" b="1" u="sng"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sv-SE"/>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endParaRPr lang="sv-SE" b="0" u="none" dirty="0"/>
          </a:p>
          <a:p>
            <a:endParaRPr lang="sv-SE" b="0" u="none" dirty="0"/>
          </a:p>
          <a:p>
            <a:r>
              <a:rPr lang="sv-SE" b="0" u="none" dirty="0"/>
              <a:t>”Låt oss nu tala om vad kodning </a:t>
            </a:r>
            <a:r>
              <a:rPr lang="sv-SE" b="0" i="1" u="none" dirty="0"/>
              <a:t>faktiskt</a:t>
            </a:r>
            <a:r>
              <a:rPr lang="sv-SE" b="0" u="none" dirty="0"/>
              <a:t> är.”</a:t>
            </a:r>
          </a:p>
          <a:p>
            <a:endParaRPr lang="sv-SE" sz="1200" b="0" u="none" kern="1200" dirty="0">
              <a:solidFill>
                <a:schemeClr val="tx1"/>
              </a:solidFill>
              <a:effectLst/>
              <a:latin typeface="+mn-lt"/>
              <a:ea typeface="+mn-ea"/>
              <a:cs typeface="+mn-cs"/>
            </a:endParaRPr>
          </a:p>
          <a:p>
            <a:r>
              <a:rPr lang="sv-SE" b="1" u="sng" dirty="0"/>
              <a:t>BILDENS SYFTE:</a:t>
            </a:r>
          </a:p>
          <a:p>
            <a:endParaRPr lang="sv-SE" b="1" u="sng" dirty="0"/>
          </a:p>
          <a:p>
            <a:r>
              <a:rPr lang="sv-SE" b="0" u="none" dirty="0"/>
              <a:t>Bilderna 5–7 är avsedda att förklara vad kodning är på ett lättbegripligt sätt.</a:t>
            </a:r>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sv-SE"/>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dirty="0"/>
              <a:t>”Kodning är det språk som används för att ge instruktioner till teknologin så att den gör det du säger till den.</a:t>
            </a:r>
            <a:r>
              <a:rPr lang="sv-SE" sz="1200" b="0" baseline="0" dirty="0">
                <a:latin typeface="Segoe Pro Light" charset="0"/>
              </a:rPr>
              <a:t> Du kan använda det för att skapa en massa fantastiska saker!”</a:t>
            </a:r>
            <a:endParaRPr lang="sv-SE" sz="1200" baseline="0" dirty="0">
              <a:latin typeface="Segoe Pro Light" charset="0"/>
              <a:ea typeface="Segoe Pro Light" charset="0"/>
              <a:cs typeface="Segoe Pro Light" charset="0"/>
            </a:endParaRPr>
          </a:p>
          <a:p>
            <a:endParaRPr lang="sv-SE"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sv-SE"/>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baseline="0" dirty="0"/>
              <a:t>”Om vi vill kommunicera med datorer, måste vi ge dem kommandon på ett språk som de kan förstå. Det språket är kod!” </a:t>
            </a:r>
          </a:p>
          <a:p>
            <a:endParaRPr lang="sv-SE" b="1" u="sng"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sv-SE"/>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”Tror du att du har det som krävs för att koda? Toppen! Det tycker jag också!”</a:t>
            </a:r>
          </a:p>
          <a:p>
            <a:endParaRPr lang="sv-SE" b="1" u="sng" dirty="0"/>
          </a:p>
          <a:p>
            <a:r>
              <a:rPr lang="sv-SE" b="1" u="sng" dirty="0"/>
              <a:t>BILDENS SYFTE:</a:t>
            </a:r>
          </a:p>
          <a:p>
            <a:endParaRPr lang="sv-SE" b="1" u="sng" dirty="0"/>
          </a:p>
          <a:p>
            <a:r>
              <a:rPr lang="sv-SE" b="0" u="none" dirty="0"/>
              <a:t>Bilderna 9–11 är avsedda att förklara vilka egenskaper som krävs för att koda.</a:t>
            </a:r>
          </a:p>
          <a:p>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b="1" u="sng" kern="1200" dirty="0">
                <a:solidFill>
                  <a:schemeClr val="tx1"/>
                </a:solidFill>
                <a:effectLst/>
                <a:latin typeface="+mn-lt"/>
              </a:rPr>
              <a:t>ANTECKNING TILL LEDAREN</a:t>
            </a:r>
          </a:p>
          <a:p>
            <a:pPr marL="0" marR="0" indent="0" algn="l" defTabSz="914400" rtl="0" eaLnBrk="1" fontAlgn="auto" latinLnBrk="0" hangingPunct="1">
              <a:lnSpc>
                <a:spcPct val="100000"/>
              </a:lnSpc>
              <a:spcBef>
                <a:spcPts val="0"/>
              </a:spcBef>
              <a:spcAft>
                <a:spcPts val="0"/>
              </a:spcAft>
              <a:buClrTx/>
              <a:buSzTx/>
              <a:buFontTx/>
              <a:buNone/>
              <a:tabLst/>
              <a:defRPr/>
            </a:pPr>
            <a:r>
              <a:rPr lang="sv-SE" kern="1200" dirty="0">
                <a:effectLst/>
                <a:latin typeface="+mn-lt"/>
              </a:rPr>
              <a:t>Barn i den här åldersgruppen är intresserade av att lära sig arbeta med andra, utveckla kreativa färdigheter och lära sig nya saker. </a:t>
            </a:r>
            <a:r>
              <a:rPr lang="sv-SE" dirty="0"/>
              <a:t>Det är</a:t>
            </a:r>
            <a:r>
              <a:rPr lang="sv-SE" kern="1200" dirty="0">
                <a:effectLst/>
                <a:latin typeface="+mn-lt"/>
              </a:rPr>
              <a:t> viktigt att betona att kodning involverar alla de bitarna.</a:t>
            </a:r>
            <a:endParaRPr lang="sv-SE" b="0" u="non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sv-SE"/>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baseline="0" dirty="0"/>
              <a:t>”Kodning handlar om att lösa problem! </a:t>
            </a:r>
            <a:r>
              <a:rPr lang="sv-SE" sz="1200" kern="1200" dirty="0">
                <a:solidFill>
                  <a:schemeClr val="tx1"/>
                </a:solidFill>
                <a:effectLst/>
                <a:latin typeface="+mn-lt"/>
              </a:rPr>
              <a:t>Kodning används för att skapa nya saker som gör våra liv enklare! Till exempel, när du vill prata med någon som inte är i närheten kan du skicka ett SMS till dem! Det är ett exempel på hur ett problem har lösts med hjälp av teknik!”</a:t>
            </a:r>
          </a:p>
          <a:p>
            <a:endParaRPr lang="sv-SE" b="1" u="sng"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sv-SE"/>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49086211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ågstadiebarn ler och ser fram emot att få lära sig koda.&#10;" hidden="1" title="Lågstadiebarn ler och ser fram emot att få lära sig kod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353" y="192504"/>
            <a:ext cx="8949395" cy="5486400"/>
          </a:xfrm>
          <a:prstGeom prst="rect">
            <a:avLst/>
          </a:prstGeom>
        </p:spPr>
      </p:pic>
      <p:pic>
        <p:nvPicPr>
          <p:cNvPr id="9" name="Picture 8"/>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8" y="4000490"/>
            <a:ext cx="5665042" cy="1200329"/>
          </a:xfrm>
          <a:prstGeom prst="rect">
            <a:avLst/>
          </a:prstGeom>
        </p:spPr>
        <p:txBody>
          <a:bodyPr wrap="square">
            <a:spAutoFit/>
          </a:bodyPr>
          <a:lstStyle/>
          <a:p>
            <a:r>
              <a:rPr lang="sv-SE" sz="3600" dirty="0">
                <a:solidFill>
                  <a:schemeClr val="bg1"/>
                </a:solidFill>
                <a:latin typeface="Segoe UI Light" panose="020B0502040204020203" pitchFamily="34" charset="0"/>
              </a:rPr>
              <a:t>Välkomna till</a:t>
            </a:r>
          </a:p>
          <a:p>
            <a:r>
              <a:rPr lang="sv-SE"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sv-SE" dirty="0"/>
              <a:t>Välkomna till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sv-SE"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sv-SE" sz="3600" dirty="0">
                <a:solidFill>
                  <a:schemeClr val="bg1"/>
                </a:solidFill>
                <a:latin typeface="Segoe UI Light" panose="020B0502040204020203" pitchFamily="34" charset="0"/>
              </a:rPr>
              <a:t>Använd fantasin</a:t>
            </a:r>
          </a:p>
        </p:txBody>
      </p:sp>
      <p:pic>
        <p:nvPicPr>
          <p:cNvPr id="2" name="Picture 1" descr="En tuff tecknad robot lyfter från marken och flyger rakt upp i luften" title="En tuff tecknad robot lyfter från marken och flyger rakt upp i luft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sv-SE"/>
              <a:t>Använd fantasin</a:t>
            </a:r>
            <a:endParaRPr lang="sv-SE"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sv-SE" dirty="0"/>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sv-SE" sz="3600" dirty="0">
                <a:solidFill>
                  <a:schemeClr val="bg1"/>
                </a:solidFill>
                <a:latin typeface="Segoe UI Light" panose="020B0502040204020203" pitchFamily="34" charset="0"/>
              </a:rPr>
              <a:t>Arbeta med</a:t>
            </a:r>
            <a:br/>
            <a:r>
              <a:rPr lang="sv-SE" sz="3600" dirty="0">
                <a:solidFill>
                  <a:schemeClr val="bg1"/>
                </a:solidFill>
                <a:latin typeface="Segoe UI Light" panose="020B0502040204020203" pitchFamily="34" charset="0"/>
              </a:rPr>
              <a:t>vänner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grpSp>
        <p:nvGrpSpPr>
          <p:cNvPr id="14" name="Group 13"/>
          <p:cNvGrpSpPr/>
          <p:nvPr/>
        </p:nvGrpSpPr>
        <p:grpSpPr>
          <a:xfrm>
            <a:off x="4701600" y="1611630"/>
            <a:ext cx="4224748" cy="3563620"/>
            <a:chOff x="4558724" y="1103630"/>
            <a:chExt cx="4601151" cy="3881120"/>
          </a:xfrm>
        </p:grpSpPr>
        <p:pic>
          <p:nvPicPr>
            <p:cNvPr id="2" name="Picture 1" descr="En regnbåge förenar de två huvudena på en tecknad flicka och pojke som ler" title="En regnbåge förenar de två huvudena på en tecknad flicka och pojke som l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n tecknad pojke ler när han arbetar på en bärbar dator, och är sammanlänkad med en leende tecknad flicka genom en regnbåge som spänner mellan deras huvuden" title="Leende tecknad pojk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n tecknad flicka ler när hon arbetar på en bärbar dator, och är sammanlänkad med en leende tecknad pojke genom en regnbåge som spänner mellan deras huvuden" title="Leende tecknad flick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sv-SE"/>
              <a:t>Arbeta med vänner</a:t>
            </a:r>
            <a:endParaRPr lang="sv-SE"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sv-SE" dirty="0"/>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9521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5021800" y="1980337"/>
            <a:ext cx="3657599" cy="1754326"/>
          </a:xfrm>
          <a:prstGeom prst="rect">
            <a:avLst/>
          </a:prstGeom>
        </p:spPr>
        <p:txBody>
          <a:bodyPr wrap="square">
            <a:spAutoFit/>
          </a:bodyPr>
          <a:lstStyle/>
          <a:p>
            <a:r>
              <a:rPr lang="sv-SE" sz="3600" dirty="0">
                <a:latin typeface="Segoe UI Light" panose="020B0502040204020203" pitchFamily="34" charset="0"/>
              </a:rPr>
              <a:t>Kan du nämna några av dina favoritaktiviteter?</a:t>
            </a:r>
            <a:endParaRPr lang="sv-SE" sz="3600" dirty="0">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sv-SE"/>
              <a:t>Vad tycker du om att göra?</a:t>
            </a:r>
            <a:endParaRPr lang="sv-SE" dirty="0"/>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sv-SE"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vå flickor ler och skrattar när de arbetar tillsammans på en dator&#10;" title="Två flickor ler och skrattar när de arbetar tillsammans på en dato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219650" y="-1"/>
            <a:ext cx="8741838" cy="5715001"/>
          </a:xfrm>
          <a:prstGeom prst="rect">
            <a:avLst/>
          </a:prstGeom>
        </p:spPr>
      </p:pic>
      <p:pic>
        <p:nvPicPr>
          <p:cNvPr id="7"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934452" y="1375935"/>
            <a:ext cx="4475748" cy="3416320"/>
          </a:xfrm>
          <a:prstGeom prst="rect">
            <a:avLst/>
          </a:prstGeom>
        </p:spPr>
        <p:txBody>
          <a:bodyPr wrap="square">
            <a:spAutoFit/>
          </a:bodyPr>
          <a:lstStyle/>
          <a:p>
            <a:r>
              <a:rPr lang="sv-SE" sz="3600" dirty="0">
                <a:solidFill>
                  <a:schemeClr val="bg1"/>
                </a:solidFill>
                <a:latin typeface="Segoe UI Light" panose="020B0502040204020203" pitchFamily="34" charset="0"/>
              </a:rPr>
              <a:t>Genom att lära dig koda kan du lära dig att göra dina favoritaktiviteter ännu roligare med hjälp </a:t>
            </a:r>
            <a:br>
              <a:rPr lang="sv-SE" sz="3600" dirty="0">
                <a:solidFill>
                  <a:schemeClr val="bg1"/>
                </a:solidFill>
                <a:latin typeface="Segoe UI Light" panose="020B0502040204020203" pitchFamily="34" charset="0"/>
              </a:rPr>
            </a:br>
            <a:r>
              <a:rPr lang="sv-SE" sz="3600" dirty="0">
                <a:solidFill>
                  <a:schemeClr val="bg1"/>
                </a:solidFill>
                <a:latin typeface="Segoe UI Light" panose="020B0502040204020203" pitchFamily="34" charset="0"/>
              </a:rPr>
              <a:t>av datorer!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sv-SE"/>
              <a:t>Gör kodning till en del av det du älskar</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sv-SE"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04443" cy="1200329"/>
          </a:xfrm>
          <a:prstGeom prst="rect">
            <a:avLst/>
          </a:prstGeom>
        </p:spPr>
        <p:txBody>
          <a:bodyPr wrap="square">
            <a:spAutoFit/>
          </a:bodyPr>
          <a:lstStyle/>
          <a:p>
            <a:r>
              <a:rPr lang="sv-SE" sz="3600" dirty="0">
                <a:solidFill>
                  <a:schemeClr val="bg1"/>
                </a:solidFill>
                <a:latin typeface="Segoe UI Light" panose="020B0502040204020203" pitchFamily="34" charset="0"/>
              </a:rPr>
              <a:t>Minecraft Hour of Code</a:t>
            </a:r>
            <a:r>
              <a:rPr lang="sv-SE" sz="3600" baseline="30000" dirty="0">
                <a:solidFill>
                  <a:schemeClr val="bg1"/>
                </a:solidFill>
                <a:latin typeface="Segoe UI Light" panose="020B0502040204020203" pitchFamily="34" charset="0"/>
              </a:rPr>
              <a:t>TM</a:t>
            </a:r>
            <a:r>
              <a:rPr lang="sv-SE" sz="3600" dirty="0">
                <a:solidFill>
                  <a:schemeClr val="bg1"/>
                </a:solidFill>
                <a:latin typeface="Segoe UI Light" panose="020B0502040204020203" pitchFamily="34" charset="0"/>
              </a:rPr>
              <a:t>: </a:t>
            </a:r>
          </a:p>
          <a:p>
            <a:r>
              <a:rPr lang="sv-SE"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84775"/>
          </a:xfrm>
          <a:prstGeom prst="rect">
            <a:avLst/>
          </a:prstGeom>
        </p:spPr>
        <p:txBody>
          <a:bodyPr wrap="square">
            <a:spAutoFit/>
          </a:bodyPr>
          <a:lstStyle/>
          <a:p>
            <a:pPr algn="ctr"/>
            <a:r>
              <a:rPr lang="sv-SE" sz="3200" dirty="0">
                <a:latin typeface="Segoe UI Light" panose="020B0502040204020203" pitchFamily="34" charset="0"/>
              </a:rPr>
              <a:t>Du hittar din nya självstudie på Code.org/Minecraft</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sv-SE" sz="3600" dirty="0">
                <a:solidFill>
                  <a:schemeClr val="bg1"/>
                </a:solidFill>
                <a:latin typeface="Segoe UI Light" panose="020B0502040204020203" pitchFamily="34" charset="0"/>
              </a:rPr>
              <a:t>Avslutning</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29011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Diskutera</a:t>
            </a:r>
          </a:p>
        </p:txBody>
      </p:sp>
      <p:sp>
        <p:nvSpPr>
          <p:cNvPr id="15" name="Rectangle 14" descr="&#10;"/>
          <p:cNvSpPr/>
          <p:nvPr/>
        </p:nvSpPr>
        <p:spPr>
          <a:xfrm>
            <a:off x="5021800" y="1743712"/>
            <a:ext cx="3657599" cy="1754326"/>
          </a:xfrm>
          <a:prstGeom prst="rect">
            <a:avLst/>
          </a:prstGeom>
        </p:spPr>
        <p:txBody>
          <a:bodyPr wrap="square">
            <a:spAutoFit/>
          </a:bodyPr>
          <a:lstStyle/>
          <a:p>
            <a:r>
              <a:rPr lang="sv-SE" sz="3600" dirty="0">
                <a:latin typeface="Segoe UI Light" panose="020B0502040204020203" pitchFamily="34" charset="0"/>
              </a:rPr>
              <a:t>Nu när du har provat en självstudiekurs: vad är kod?</a:t>
            </a:r>
            <a:endParaRPr lang="sv-SE"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Vad har ni för tankar om kodning nu?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sv-SE"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sv-SE" sz="4800" b="0" dirty="0">
                <a:solidFill>
                  <a:schemeClr val="tx1"/>
                </a:solidFill>
                <a:latin typeface="Segoe UI Light" panose="020B0502040204020203" pitchFamily="34" charset="0"/>
              </a:rPr>
              <a:t>Du gjorde det!</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sv-SE" sz="3600" dirty="0">
                <a:solidFill>
                  <a:prstClr val="white"/>
                </a:solidFill>
                <a:latin typeface="Segoe UI Light" panose="020B0502040204020203" pitchFamily="34" charset="0"/>
              </a:rPr>
              <a:t>Vad kan du lära dig härnäst? </a:t>
            </a:r>
          </a:p>
          <a:p>
            <a:pPr lvl="0"/>
            <a:r>
              <a:rPr lang="sv-SE" sz="3600" dirty="0">
                <a:solidFill>
                  <a:prstClr val="white"/>
                </a:solidFill>
                <a:latin typeface="Segoe UI Light" panose="020B0502040204020203" pitchFamily="34" charset="0"/>
              </a:rPr>
              <a:t>Det behöver inte ta slut här! </a:t>
            </a:r>
          </a:p>
          <a:p>
            <a:pPr lvl="0"/>
            <a:r>
              <a:rPr lang="sv-SE"/>
              <a:t> </a:t>
            </a:r>
          </a:p>
          <a:p>
            <a:pPr lvl="0"/>
            <a:r>
              <a:rPr lang="sv-SE" sz="1800" dirty="0">
                <a:solidFill>
                  <a:prstClr val="white"/>
                </a:solidFill>
                <a:latin typeface="Segoe UI Light" panose="020B0502040204020203" pitchFamily="34" charset="0"/>
              </a:rPr>
              <a:t>Nedan finns några steg du kan ta för att fira dina intressen, fortsätta lära och ha mer roligt! </a:t>
            </a:r>
            <a:endParaRPr lang="sv-SE"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1</a:t>
            </a:r>
            <a:endParaRPr lang="sv-SE" dirty="0">
              <a:latin typeface="Segoe UI Light" panose="020B0502040204020203" pitchFamily="34" charset="0"/>
              <a:cs typeface="Segoe UI Light" panose="020B0502040204020203" pitchFamily="34" charset="0"/>
            </a:endParaRPr>
          </a:p>
        </p:txBody>
      </p:sp>
      <p:sp>
        <p:nvSpPr>
          <p:cNvPr id="49" name="Rectangle 48"/>
          <p:cNvSpPr/>
          <p:nvPr/>
        </p:nvSpPr>
        <p:spPr>
          <a:xfrm>
            <a:off x="563532" y="3057342"/>
            <a:ext cx="2346939" cy="867930"/>
          </a:xfrm>
          <a:prstGeom prst="rect">
            <a:avLst/>
          </a:prstGeom>
        </p:spPr>
        <p:txBody>
          <a:bodyPr wrap="square">
            <a:spAutoFit/>
          </a:bodyPr>
          <a:lstStyle/>
          <a:p>
            <a:pPr>
              <a:lnSpc>
                <a:spcPct val="90000"/>
              </a:lnSpc>
            </a:pPr>
            <a:r>
              <a:rPr lang="sv-SE" sz="2800" dirty="0">
                <a:solidFill>
                  <a:schemeClr val="bg1"/>
                </a:solidFill>
                <a:latin typeface="Segoe UI Light" panose="020B0502040204020203" pitchFamily="34" charset="0"/>
              </a:rPr>
              <a:t>Skaffa ditt certifikat.</a:t>
            </a:r>
            <a:endParaRPr lang="sv-SE"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7" name="TextBox 56"/>
          <p:cNvSpPr txBox="1"/>
          <p:nvPr/>
        </p:nvSpPr>
        <p:spPr>
          <a:xfrm>
            <a:off x="571489" y="4037153"/>
            <a:ext cx="2206625" cy="1200329"/>
          </a:xfrm>
          <a:prstGeom prst="rect">
            <a:avLst/>
          </a:prstGeom>
          <a:noFill/>
        </p:spPr>
        <p:txBody>
          <a:bodyPr wrap="square" rtlCol="0">
            <a:spAutoFit/>
          </a:bodyPr>
          <a:lstStyle/>
          <a:p>
            <a:r>
              <a:rPr lang="sv-SE" sz="1800" dirty="0">
                <a:solidFill>
                  <a:schemeClr val="bg1"/>
                </a:solidFill>
                <a:latin typeface="Segoe UI Light" panose="020B0502040204020203" pitchFamily="34" charset="0"/>
              </a:rPr>
              <a:t>Grattis! Du klarade det! Du hittar ditt certifikat i slutet av självstudien.</a:t>
            </a:r>
            <a:endParaRPr lang="sv-SE" sz="1800" dirty="0">
              <a:solidFill>
                <a:schemeClr val="bg1"/>
              </a:solidFill>
              <a:latin typeface="Segoe UI Light" panose="020B0502040204020203" pitchFamily="34" charset="0"/>
              <a:cs typeface="Segoe UI Light" panose="020B0502040204020203" pitchFamily="34" charset="0"/>
            </a:endParaRP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sv-SE" sz="2800" dirty="0">
                <a:solidFill>
                  <a:schemeClr val="bg1"/>
                </a:solidFill>
                <a:latin typeface="Segoe UI Light" panose="020B0502040204020203" pitchFamily="34" charset="0"/>
              </a:rPr>
              <a:t>Spela mer.</a:t>
            </a:r>
          </a:p>
        </p:txBody>
      </p:sp>
      <p:sp>
        <p:nvSpPr>
          <p:cNvPr id="53" name="Rectangle 52" descr="&#10;"/>
          <p:cNvSpPr/>
          <p:nvPr/>
        </p:nvSpPr>
        <p:spPr>
          <a:xfrm>
            <a:off x="3051597" y="4042770"/>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sz="1800" dirty="0">
                <a:solidFill>
                  <a:schemeClr val="bg1"/>
                </a:solidFill>
                <a:latin typeface="Segoe UI Light" panose="020B0502040204020203" pitchFamily="34" charset="0"/>
              </a:rPr>
              <a:t>Överför din kod till Minecraft: Education Edition för att se koden komma till liv i det riktiga spelet!</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3</a:t>
            </a:r>
            <a:endParaRPr lang="sv-SE" dirty="0">
              <a:latin typeface="Segoe UI Light" panose="020B0502040204020203" pitchFamily="34" charset="0"/>
              <a:cs typeface="Segoe UI Light" panose="020B0502040204020203" pitchFamily="34" charset="0"/>
            </a:endParaRPr>
          </a:p>
        </p:txBody>
      </p:sp>
      <p:sp>
        <p:nvSpPr>
          <p:cNvPr id="54" name="Rectangle 53" descr="&#10;"/>
          <p:cNvSpPr/>
          <p:nvPr/>
        </p:nvSpPr>
        <p:spPr>
          <a:xfrm>
            <a:off x="6015088" y="3057342"/>
            <a:ext cx="2295997" cy="523220"/>
          </a:xfrm>
          <a:prstGeom prst="rect">
            <a:avLst/>
          </a:prstGeom>
        </p:spPr>
        <p:txBody>
          <a:bodyPr wrap="square">
            <a:spAutoFit/>
          </a:bodyPr>
          <a:lstStyle/>
          <a:p>
            <a:r>
              <a:rPr lang="sv-SE" sz="2800" dirty="0">
                <a:solidFill>
                  <a:schemeClr val="bg1"/>
                </a:solidFill>
                <a:latin typeface="Segoe UI Light" panose="020B0502040204020203" pitchFamily="34" charset="0"/>
              </a:rPr>
              <a:t>Lär dig mer.</a:t>
            </a:r>
          </a:p>
        </p:txBody>
      </p:sp>
      <p:sp>
        <p:nvSpPr>
          <p:cNvPr id="55" name="Rectangle 54" descr="&#10;"/>
          <p:cNvSpPr/>
          <p:nvPr/>
        </p:nvSpPr>
        <p:spPr>
          <a:xfrm>
            <a:off x="6018618" y="4037153"/>
            <a:ext cx="270628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sz="1800" dirty="0">
                <a:solidFill>
                  <a:schemeClr val="bg1"/>
                </a:solidFill>
                <a:latin typeface="Segoe UI Light" panose="020B0502040204020203" pitchFamily="34" charset="0"/>
              </a:rPr>
              <a:t>Utforska fler resurser på Microsoft.com/</a:t>
            </a:r>
          </a:p>
          <a:p>
            <a:r>
              <a:rPr lang="sv-SE" sz="1800" dirty="0">
                <a:solidFill>
                  <a:schemeClr val="bg1"/>
                </a:solidFill>
                <a:latin typeface="Segoe UI Light" panose="020B0502040204020203" pitchFamily="34" charset="0"/>
              </a:rPr>
              <a:t>digitalskills</a:t>
            </a:r>
            <a:endParaRPr lang="sv-S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Nästa steg</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sv-SE" dirty="0"/>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348158"/>
            <a:ext cx="3238500" cy="1200329"/>
          </a:xfrm>
          <a:prstGeom prst="rect">
            <a:avLst/>
          </a:prstGeom>
        </p:spPr>
        <p:txBody>
          <a:bodyPr wrap="square">
            <a:spAutoFit/>
          </a:bodyPr>
          <a:lstStyle/>
          <a:p>
            <a:r>
              <a:rPr lang="sv-SE" sz="3600" dirty="0">
                <a:solidFill>
                  <a:schemeClr val="bg1"/>
                </a:solidFill>
                <a:latin typeface="Segoe UI Light" panose="020B0502040204020203" pitchFamily="34" charset="0"/>
              </a:rPr>
              <a:t>Låt oss prata om kodning!</a:t>
            </a:r>
          </a:p>
        </p:txBody>
      </p:sp>
      <p:pic>
        <p:nvPicPr>
          <p:cNvPr id="3" name="Picture 2" descr="En tecknad raket som flyger bredvid en färgglad regnbåge" title="En tecknad raket som flyger bredvid en färgglad regnbå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sv-SE"/>
              <a:t>Låt oss prata om kodning</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sv-SE" dirty="0"/>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sv-SE" sz="3600" dirty="0">
                <a:solidFill>
                  <a:schemeClr val="bg1"/>
                </a:solidFill>
                <a:latin typeface="Segoe UI Light" panose="020B0502040204020203" pitchFamily="34" charset="0"/>
              </a:rPr>
              <a:t>Tack för att du deltog i</a:t>
            </a:r>
          </a:p>
          <a:p>
            <a:r>
              <a:rPr lang="sv-SE" sz="3600" dirty="0">
                <a:solidFill>
                  <a:schemeClr val="bg1"/>
                </a:solidFill>
                <a:latin typeface="Segoe UI Light" panose="020B0502040204020203" pitchFamily="34" charset="0"/>
              </a:rPr>
              <a:t>Minecraft Hour of Code</a:t>
            </a:r>
            <a:r>
              <a:rPr lang="sv-SE"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n-US"/>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sv-S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v-SE" sz="1200" dirty="0">
                <a:solidFill>
                  <a:schemeClr val="bg1"/>
                </a:solidFill>
              </a:rPr>
              <a:t>© Code.org, 2017. Code.org®, CODE-logotypen och Hour of Code® är varumärken som tillhör Code.org</a:t>
            </a:r>
            <a:endParaRPr lang="sv-S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v-SE" sz="1200" dirty="0">
                <a:solidFill>
                  <a:schemeClr val="bg1"/>
                </a:solidFill>
              </a:rPr>
              <a:t>Mojang © 2017. ”Minecraft” är ett varumärke som tillhör Mojang AB</a:t>
            </a:r>
          </a:p>
          <a:p>
            <a:pPr lvl="0">
              <a:defRPr/>
            </a:pPr>
            <a:r>
              <a:rPr lang="sv-SE" sz="1200" dirty="0">
                <a:solidFill>
                  <a:schemeClr val="bg1"/>
                </a:solidFill>
              </a:rPr>
              <a:t>© 2017 Microsoft Corporation. Med ensamrätt.</a:t>
            </a:r>
          </a:p>
        </p:txBody>
      </p:sp>
    </p:spTree>
    <p:extLst>
      <p:ext uri="{BB962C8B-B14F-4D97-AF65-F5344CB8AC3E}">
        <p14:creationId xmlns:p14="http://schemas.microsoft.com/office/powerpoint/2010/main" val="2814544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Unga lågstadiebarn som skriver på en bärbar dator. Hour of Code™-video från Code.org&#10;" title="Hour of Code™-video från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sv-SE" dirty="0"/>
              <a:t>Hour of Code™-video från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sv-SE"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descr="&#10;"/>
          <p:cNvSpPr/>
          <p:nvPr/>
        </p:nvSpPr>
        <p:spPr>
          <a:xfrm>
            <a:off x="5021801" y="1149340"/>
            <a:ext cx="3646712" cy="2862322"/>
          </a:xfrm>
          <a:prstGeom prst="rect">
            <a:avLst/>
          </a:prstGeom>
        </p:spPr>
        <p:txBody>
          <a:bodyPr wrap="square">
            <a:spAutoFit/>
          </a:bodyPr>
          <a:lstStyle/>
          <a:p>
            <a:r>
              <a:rPr lang="sv-SE" sz="3600" dirty="0">
                <a:latin typeface="Segoe UI Light" panose="020B0502040204020203" pitchFamily="34" charset="0"/>
              </a:rPr>
              <a:t>Vad är kod?</a:t>
            </a:r>
          </a:p>
          <a:p>
            <a:endParaRPr lang="sv-SE" sz="3600" dirty="0">
              <a:latin typeface="Segoe UI Light" panose="020B0502040204020203" pitchFamily="34" charset="0"/>
              <a:ea typeface="Segoe Pro Light" charset="0"/>
              <a:cs typeface="Segoe UI Light" panose="020B0502040204020203" pitchFamily="34" charset="0"/>
            </a:endParaRPr>
          </a:p>
          <a:p>
            <a:r>
              <a:rPr lang="sv-SE" sz="3600" dirty="0">
                <a:latin typeface="Segoe UI Light" panose="020B0502040204020203" pitchFamily="34" charset="0"/>
              </a:rPr>
              <a:t>Vad tänker du på när du hör ordet ”kod”?</a:t>
            </a:r>
            <a:endParaRPr lang="sv-SE"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sv-SE" dirty="0"/>
              <a:t>Vad vet du om ”kodning”?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sv-SE"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07185"/>
            <a:ext cx="3940470" cy="1754326"/>
          </a:xfrm>
          <a:prstGeom prst="rect">
            <a:avLst/>
          </a:prstGeom>
        </p:spPr>
        <p:txBody>
          <a:bodyPr wrap="square">
            <a:spAutoFit/>
          </a:bodyPr>
          <a:lstStyle/>
          <a:p>
            <a:r>
              <a:rPr lang="sv-SE" sz="3600" spc="-30" dirty="0">
                <a:solidFill>
                  <a:schemeClr val="bg1"/>
                </a:solidFill>
                <a:latin typeface="Segoe UI Light" panose="020B0502040204020203" pitchFamily="34" charset="0"/>
              </a:rPr>
              <a:t>Kodning är hur appar och webbplatser blir till</a:t>
            </a:r>
          </a:p>
        </p:txBody>
      </p:sp>
      <p:pic>
        <p:nvPicPr>
          <p:cNvPr id="3" name="Picture 2" descr="En tecknad pojke blundar och ler när han tänker på olika sätt som kod är närvarande i hans liv. En robot, en lila elefant, en mobiltelefon och en gitarr finns bland flera blandade och roliga bilder som kommer ut ur pojkens huvud, som representation av hans fantasi" title="En tecknad pojke föreställer sig olika sätt som kod är närvarande i hans liv"/>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sv-SE"/>
              <a:t>Kodning är …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sv-SE" dirty="0"/>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n pojke säger ”Hej!” till en surfplatta och en mobil enhet och enheterna svarar bara med ”?” – De förstår inte pojken eftersom han inte pratar deras språk.&#10;" title="En pojke pratar med en dator på svenska"/>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sv-SE" sz="3200" dirty="0">
                  <a:latin typeface="Segoe UI Light" panose="020B0502040204020203" pitchFamily="34" charset="0"/>
                </a:rPr>
                <a:t>Hej!</a:t>
              </a:r>
              <a:endParaRPr lang="sv-SE"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sv-SE" sz="3200" dirty="0">
                    <a:latin typeface="Segoe UI Light" panose="020B0502040204020203" pitchFamily="34" charset="0"/>
                  </a:rPr>
                  <a:t>?</a:t>
                </a:r>
                <a:endParaRPr lang="sv-SE" sz="3200" b="1"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sv-SE"/>
              <a:t>Det går att kommunicera med datorer</a:t>
            </a:r>
            <a:endParaRPr lang="sv-SE"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sv-SE" dirty="0"/>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n tjej pratar med en surfplatta och en mobil enhet i kod. Enheterna förstår, eftersom tjejen pratar deras språk: Kod." title="En tjej pratar med en dator i kod"/>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sv-SE" sz="3200" dirty="0">
                  <a:latin typeface="Segoe UI Light" panose="020B0502040204020203" pitchFamily="34" charset="0"/>
                </a:rPr>
                <a:t>&lt;/&gt; {}</a:t>
              </a:r>
              <a:endParaRPr lang="sv-SE"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sv-SE" sz="3200" dirty="0">
                    <a:latin typeface="Segoe UI Light" panose="020B0502040204020203" pitchFamily="34" charset="0"/>
                  </a:rPr>
                  <a:t>:)</a:t>
                </a:r>
                <a:endParaRPr lang="sv-SE" sz="3200" b="1" dirty="0">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sv-SE"/>
              <a:t>Datorer förstår språket kod</a:t>
            </a:r>
            <a:endParaRPr lang="sv-SE"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sv-SE" dirty="0"/>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355091" y="2540668"/>
            <a:ext cx="4747261" cy="646331"/>
          </a:xfrm>
          <a:prstGeom prst="rect">
            <a:avLst/>
          </a:prstGeom>
        </p:spPr>
        <p:txBody>
          <a:bodyPr wrap="square">
            <a:spAutoFit/>
          </a:bodyPr>
          <a:lstStyle/>
          <a:p>
            <a:r>
              <a:rPr lang="sv-SE" sz="3600" dirty="0">
                <a:solidFill>
                  <a:schemeClr val="bg1"/>
                </a:solidFill>
                <a:latin typeface="Segoe UI Light" panose="020B0502040204020203" pitchFamily="34" charset="0"/>
              </a:rPr>
              <a:t>Kodning handlar om ...</a:t>
            </a:r>
          </a:p>
        </p:txBody>
      </p:sp>
      <p:pic>
        <p:nvPicPr>
          <p:cNvPr id="8" name="Picture 7" descr="En robot och en sköldpadda står på ett block" title="En robot och en sköldpadda står på ett bloc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sv-SE"/>
              <a:t>Vad är kodning?</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sv-SE" dirty="0"/>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Lösa problem</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descr="En människoliknande färgglad ringpyramidleksak med två ben och två ögon står på ett block" title="En människoliknande färgglad ringpyramidleksak med två ben och två ögon står på ett bloc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sv-SE"/>
              <a:t>Lösa problem</a:t>
            </a:r>
            <a:endParaRPr lang="sv-SE"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sv-SE" dirty="0"/>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2493</Words>
  <Application>Microsoft Office PowerPoint</Application>
  <PresentationFormat>On-screen Show (16:10)</PresentationFormat>
  <Paragraphs>327</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Välkomna till Hour of Code™</vt:lpstr>
      <vt:lpstr>Låt oss prata om kodning</vt:lpstr>
      <vt:lpstr>Hour of Code™-video från Code.org</vt:lpstr>
      <vt:lpstr>Vad vet du om ”kodning”? </vt:lpstr>
      <vt:lpstr>Kodning är … </vt:lpstr>
      <vt:lpstr>Det går att kommunicera med datorer</vt:lpstr>
      <vt:lpstr>Datorer förstår språket kod</vt:lpstr>
      <vt:lpstr>Vad är kodning?</vt:lpstr>
      <vt:lpstr>Lösa problem</vt:lpstr>
      <vt:lpstr>Använd fantasin</vt:lpstr>
      <vt:lpstr>Arbeta med vänner</vt:lpstr>
      <vt:lpstr>Vad tycker du om att göra?</vt:lpstr>
      <vt:lpstr>Gör kodning till en del av det du älskar</vt:lpstr>
      <vt:lpstr>How it goes down </vt:lpstr>
      <vt:lpstr>Find your tutorial</vt:lpstr>
      <vt:lpstr>Wrap up </vt:lpstr>
      <vt:lpstr>Vad har ni för tankar om kodning nu? </vt:lpstr>
      <vt:lpstr>PowerPoint Presentation</vt:lpstr>
      <vt:lpstr>Nästa steg</vt:lpstr>
      <vt:lpstr>Thanks for joining!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2016-11-16T16:18:25Z</dcterms:created>
  <dcterms:modified xsi:type="dcterms:W3CDTF">2017-10-31T04:49:33Z</dcterms:modified>
</cp:coreProperties>
</file>